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17AB79-BF85-4C0D-ACA3-1054EDABBBEB}" type="datetimeFigureOut">
              <a:rPr lang="id-ID" smtClean="0"/>
              <a:pPr/>
              <a:t>30/08/2016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A81AB1-A1ED-47C7-9974-5BC8AD03DB58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35718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PANCASILA PRA KEMERDEKAAN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1071546"/>
            <a:ext cx="6400800" cy="17526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PANCASILA DALAM KAJIAN SEJARAH BANGSA INDONESIA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596" y="928670"/>
            <a:ext cx="814393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 algn="just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300" dirty="0" smtClean="0"/>
              <a:t>Perumusan dasar negara dalam sidang BPUPK masih bersifat usulan perseorangan.</a:t>
            </a:r>
          </a:p>
          <a:p>
            <a:pPr marL="360363" indent="-360363" algn="just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300" dirty="0" err="1" smtClean="0"/>
              <a:t>Dibentuk</a:t>
            </a:r>
            <a:r>
              <a:rPr lang="en-US" sz="2300" dirty="0" smtClean="0"/>
              <a:t> </a:t>
            </a:r>
            <a:r>
              <a:rPr lang="id-ID" sz="2300" dirty="0" err="1" smtClean="0"/>
              <a:t>P</a:t>
            </a:r>
            <a:r>
              <a:rPr lang="en-US" sz="2300" dirty="0" err="1" smtClean="0"/>
              <a:t>anitia</a:t>
            </a:r>
            <a:r>
              <a:rPr lang="en-US" sz="2300" dirty="0" smtClean="0"/>
              <a:t> 9 yang </a:t>
            </a:r>
            <a:r>
              <a:rPr lang="en-US" sz="2300" dirty="0" err="1" smtClean="0"/>
              <a:t>diketuai</a:t>
            </a:r>
            <a:r>
              <a:rPr lang="en-US" sz="2300" dirty="0" smtClean="0"/>
              <a:t> </a:t>
            </a:r>
            <a:r>
              <a:rPr lang="en-US" sz="2300" dirty="0" err="1" smtClean="0"/>
              <a:t>oleh</a:t>
            </a:r>
            <a:r>
              <a:rPr lang="en-US" sz="2300" dirty="0" smtClean="0"/>
              <a:t> </a:t>
            </a:r>
            <a:r>
              <a:rPr lang="en-US" sz="2300" dirty="0" err="1" smtClean="0"/>
              <a:t>Soekarno</a:t>
            </a:r>
            <a:r>
              <a:rPr lang="id-ID" sz="2300" dirty="0" smtClean="0"/>
              <a:t> </a:t>
            </a:r>
            <a:r>
              <a:rPr lang="id-ID" sz="2300" dirty="0" smtClean="0"/>
              <a:t>yang</a:t>
            </a:r>
            <a:r>
              <a:rPr lang="id-ID" sz="2300" dirty="0" smtClean="0"/>
              <a:t> </a:t>
            </a:r>
            <a:r>
              <a:rPr lang="id-ID" sz="2300" dirty="0" smtClean="0"/>
              <a:t>pada awalnya bertujuan </a:t>
            </a:r>
            <a:r>
              <a:rPr lang="en-US" sz="2300" dirty="0" err="1" smtClean="0"/>
              <a:t>menampung</a:t>
            </a:r>
            <a:r>
              <a:rPr lang="en-US" sz="2300" dirty="0" smtClean="0"/>
              <a:t> </a:t>
            </a:r>
            <a:r>
              <a:rPr lang="en-US" sz="2300" dirty="0" err="1" smtClean="0"/>
              <a:t>usulan-usulan</a:t>
            </a:r>
            <a:r>
              <a:rPr lang="en-US" sz="2300" dirty="0" smtClean="0"/>
              <a:t> yang </a:t>
            </a:r>
            <a:r>
              <a:rPr lang="en-US" sz="2300" dirty="0" err="1" smtClean="0"/>
              <a:t>bersifat</a:t>
            </a:r>
            <a:r>
              <a:rPr lang="en-US" sz="2300" dirty="0" smtClean="0"/>
              <a:t> </a:t>
            </a:r>
            <a:r>
              <a:rPr lang="en-US" sz="2300" dirty="0" err="1" smtClean="0"/>
              <a:t>perorangan</a:t>
            </a:r>
            <a:endParaRPr lang="id-ID" sz="2300" dirty="0" smtClean="0"/>
          </a:p>
          <a:p>
            <a:pPr marL="360363" indent="-360363" algn="just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300" dirty="0" smtClean="0"/>
              <a:t>Dalam perjalannya ternyata </a:t>
            </a:r>
            <a:r>
              <a:rPr lang="fi-FI" sz="2300" dirty="0" smtClean="0"/>
              <a:t>Panitia 9</a:t>
            </a:r>
            <a:r>
              <a:rPr lang="id-ID" sz="2300" dirty="0" smtClean="0"/>
              <a:t> juga</a:t>
            </a:r>
            <a:r>
              <a:rPr lang="fi-FI" sz="2300" dirty="0" smtClean="0"/>
              <a:t> berhasil merumuskan Rancangan Mukadimah (Pembukaan) Hukum </a:t>
            </a:r>
            <a:r>
              <a:rPr lang="en-US" sz="2300" dirty="0" err="1" smtClean="0"/>
              <a:t>Dasar</a:t>
            </a:r>
            <a:r>
              <a:rPr lang="en-US" sz="2300" dirty="0" smtClean="0"/>
              <a:t> yang </a:t>
            </a:r>
            <a:r>
              <a:rPr lang="en-US" sz="2300" dirty="0" err="1" smtClean="0"/>
              <a:t>dinamakan</a:t>
            </a:r>
            <a:r>
              <a:rPr lang="en-US" sz="2300" dirty="0" smtClean="0"/>
              <a:t> ‘</a:t>
            </a:r>
            <a:r>
              <a:rPr lang="en-US" sz="2300" dirty="0" err="1" smtClean="0"/>
              <a:t>Piagam</a:t>
            </a:r>
            <a:r>
              <a:rPr lang="en-US" sz="2300" dirty="0" smtClean="0"/>
              <a:t> Jakarta’ </a:t>
            </a:r>
            <a:r>
              <a:rPr lang="en-US" sz="2300" i="1" dirty="0" err="1" smtClean="0"/>
              <a:t>pada</a:t>
            </a:r>
            <a:r>
              <a:rPr lang="en-US" sz="2300" i="1" dirty="0" smtClean="0"/>
              <a:t> 22 </a:t>
            </a:r>
            <a:r>
              <a:rPr lang="en-US" sz="2300" i="1" dirty="0" err="1" smtClean="0"/>
              <a:t>Juni</a:t>
            </a:r>
            <a:r>
              <a:rPr lang="en-US" sz="2300" i="1" dirty="0" smtClean="0"/>
              <a:t> 1945 </a:t>
            </a:r>
            <a:r>
              <a:rPr lang="en-US" sz="2300" dirty="0" smtClean="0"/>
              <a:t>:</a:t>
            </a:r>
          </a:p>
          <a:p>
            <a:pPr marL="722313" indent="-361950">
              <a:buFont typeface="+mj-lt"/>
              <a:buAutoNum type="arabicPeriod"/>
            </a:pPr>
            <a:r>
              <a:rPr lang="fi-FI" sz="2300" dirty="0" smtClean="0"/>
              <a:t>Ketuhanan dengan kewajiban menjalankan syari’at </a:t>
            </a:r>
            <a:r>
              <a:rPr lang="en-US" sz="2300" dirty="0" smtClean="0"/>
              <a:t>Islam </a:t>
            </a:r>
            <a:r>
              <a:rPr lang="en-US" sz="2300" dirty="0" err="1" smtClean="0"/>
              <a:t>bagi</a:t>
            </a:r>
            <a:r>
              <a:rPr lang="en-US" sz="2300" dirty="0" smtClean="0"/>
              <a:t> </a:t>
            </a:r>
            <a:r>
              <a:rPr lang="en-US" sz="2300" dirty="0" err="1" smtClean="0"/>
              <a:t>pemeluk-pemeluknya</a:t>
            </a:r>
            <a:endParaRPr lang="en-US" sz="2300" dirty="0" smtClean="0"/>
          </a:p>
          <a:p>
            <a:pPr marL="722313" indent="-361950">
              <a:buFont typeface="+mj-lt"/>
              <a:buAutoNum type="arabicPeriod"/>
            </a:pPr>
            <a:r>
              <a:rPr lang="en-US" sz="2300" dirty="0" err="1" smtClean="0"/>
              <a:t>Kemanusiaan</a:t>
            </a:r>
            <a:r>
              <a:rPr lang="en-US" sz="2300" dirty="0" smtClean="0"/>
              <a:t> yang </a:t>
            </a:r>
            <a:r>
              <a:rPr lang="en-US" sz="2300" dirty="0" err="1" smtClean="0"/>
              <a:t>adil</a:t>
            </a:r>
            <a:r>
              <a:rPr lang="en-US" sz="2300" dirty="0" smtClean="0"/>
              <a:t>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beradab</a:t>
            </a:r>
            <a:endParaRPr lang="en-US" sz="2300" dirty="0" smtClean="0"/>
          </a:p>
          <a:p>
            <a:pPr marL="722313" indent="-361950">
              <a:buFont typeface="+mj-lt"/>
              <a:buAutoNum type="arabicPeriod"/>
            </a:pPr>
            <a:r>
              <a:rPr lang="en-US" sz="2300" dirty="0" err="1" smtClean="0"/>
              <a:t>Persatuan</a:t>
            </a:r>
            <a:r>
              <a:rPr lang="en-US" sz="2300" dirty="0" smtClean="0"/>
              <a:t> Indonesia</a:t>
            </a:r>
          </a:p>
          <a:p>
            <a:pPr marL="722313" indent="-361950">
              <a:buFont typeface="+mj-lt"/>
              <a:buAutoNum type="arabicPeriod"/>
            </a:pPr>
            <a:r>
              <a:rPr lang="fi-FI" sz="2300" dirty="0" smtClean="0"/>
              <a:t>Kerakyatan yang dipimpin oleh hikmat </a:t>
            </a:r>
            <a:r>
              <a:rPr lang="en-US" sz="2300" dirty="0" err="1" smtClean="0"/>
              <a:t>kebijaksanaan</a:t>
            </a:r>
            <a:r>
              <a:rPr lang="en-US" sz="2300" dirty="0" smtClean="0"/>
              <a:t> </a:t>
            </a:r>
            <a:r>
              <a:rPr lang="en-US" sz="2300" dirty="0" err="1" smtClean="0"/>
              <a:t>dalam</a:t>
            </a:r>
            <a:r>
              <a:rPr lang="en-US" sz="2300" dirty="0" smtClean="0"/>
              <a:t> </a:t>
            </a:r>
            <a:r>
              <a:rPr lang="en-US" sz="2300" dirty="0" err="1" smtClean="0"/>
              <a:t>permusyawaratan</a:t>
            </a:r>
            <a:r>
              <a:rPr lang="en-US" sz="2300" dirty="0" smtClean="0"/>
              <a:t> </a:t>
            </a:r>
            <a:r>
              <a:rPr lang="en-US" sz="2300" dirty="0" err="1" smtClean="0"/>
              <a:t>perwakilan</a:t>
            </a:r>
            <a:endParaRPr lang="en-US" sz="2300" dirty="0" smtClean="0"/>
          </a:p>
          <a:p>
            <a:pPr marL="722313" indent="-361950">
              <a:buFont typeface="+mj-lt"/>
              <a:buAutoNum type="arabicPeriod"/>
            </a:pPr>
            <a:r>
              <a:rPr lang="en-US" sz="2300" dirty="0" err="1" smtClean="0"/>
              <a:t>Keadilan</a:t>
            </a:r>
            <a:r>
              <a:rPr lang="en-US" sz="2300" dirty="0" smtClean="0"/>
              <a:t> </a:t>
            </a:r>
            <a:r>
              <a:rPr lang="en-US" sz="2300" dirty="0" err="1" smtClean="0"/>
              <a:t>sosial</a:t>
            </a:r>
            <a:r>
              <a:rPr lang="en-US" sz="2300" dirty="0" smtClean="0"/>
              <a:t> </a:t>
            </a:r>
            <a:r>
              <a:rPr lang="en-US" sz="2300" dirty="0" err="1" smtClean="0"/>
              <a:t>bagi</a:t>
            </a:r>
            <a:r>
              <a:rPr lang="en-US" sz="2300" dirty="0" smtClean="0"/>
              <a:t> </a:t>
            </a:r>
            <a:r>
              <a:rPr lang="en-US" sz="2300" dirty="0" err="1" smtClean="0"/>
              <a:t>seluruh</a:t>
            </a:r>
            <a:r>
              <a:rPr lang="en-US" sz="2300" dirty="0" smtClean="0"/>
              <a:t> </a:t>
            </a:r>
            <a:r>
              <a:rPr lang="en-US" sz="2300" dirty="0" err="1" smtClean="0"/>
              <a:t>rakyat</a:t>
            </a:r>
            <a:r>
              <a:rPr lang="en-US" sz="2300" dirty="0" smtClean="0"/>
              <a:t> Indonesia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034" y="224566"/>
            <a:ext cx="8229600" cy="704104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+mn-lt"/>
              </a:rPr>
              <a:t>PIAGAM JAKARTA</a:t>
            </a:r>
            <a:endParaRPr lang="id-ID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4" y="1357298"/>
            <a:ext cx="814393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400" dirty="0" smtClean="0"/>
              <a:t>R</a:t>
            </a:r>
            <a:r>
              <a:rPr lang="id-ID" sz="2400" dirty="0" smtClean="0"/>
              <a:t>umusan </a:t>
            </a:r>
            <a:r>
              <a:rPr lang="en-US" sz="2400" dirty="0" smtClean="0"/>
              <a:t>“</a:t>
            </a:r>
            <a:r>
              <a:rPr lang="en-US" sz="2400" dirty="0" err="1" smtClean="0"/>
              <a:t>tujuh</a:t>
            </a:r>
            <a:r>
              <a:rPr lang="en-US" sz="2400" dirty="0" smtClean="0"/>
              <a:t> </a:t>
            </a:r>
            <a:r>
              <a:rPr lang="en-US" sz="2400" dirty="0" err="1" smtClean="0"/>
              <a:t>kata</a:t>
            </a:r>
            <a:r>
              <a:rPr lang="en-US" sz="2400" dirty="0" smtClean="0"/>
              <a:t>”: “…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syariat</a:t>
            </a:r>
            <a:r>
              <a:rPr lang="en-US" sz="2400" dirty="0" smtClean="0"/>
              <a:t> Islam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pemeluk-pemeluknya</a:t>
            </a:r>
            <a:r>
              <a:rPr lang="en-US" sz="2400" dirty="0" smtClean="0"/>
              <a:t>”</a:t>
            </a:r>
            <a:r>
              <a:rPr lang="id-ID" sz="2400" dirty="0" smtClean="0"/>
              <a:t> dalam piagan Jakarta, mendapat </a:t>
            </a:r>
            <a:r>
              <a:rPr lang="id-ID" sz="2400" dirty="0" smtClean="0"/>
              <a:t>respon kurang </a:t>
            </a:r>
            <a:r>
              <a:rPr lang="id-ID" sz="2400" dirty="0" smtClean="0"/>
              <a:t>sepakat dari </a:t>
            </a:r>
            <a:r>
              <a:rPr lang="id-ID" sz="2400" dirty="0" smtClean="0"/>
              <a:t>tokoh golongan non muslim.</a:t>
            </a:r>
            <a:endParaRPr lang="id-ID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400" dirty="0" smtClean="0"/>
              <a:t>Dalam proses pengesahan UUD 1945 pada tangal 18 Agustus 1945 dilakukan p</a:t>
            </a:r>
            <a:r>
              <a:rPr lang="sv-SE" sz="2400" dirty="0" smtClean="0"/>
              <a:t>eniadaan tujuh </a:t>
            </a:r>
            <a:r>
              <a:rPr lang="id-ID" sz="2400" dirty="0" smtClean="0"/>
              <a:t>kata </a:t>
            </a:r>
            <a:r>
              <a:rPr lang="sv-SE" sz="2400" dirty="0" smtClean="0"/>
              <a:t>d</a:t>
            </a:r>
            <a:r>
              <a:rPr lang="id-ID" sz="2400" dirty="0" smtClean="0"/>
              <a:t>engan kerelaan golongan</a:t>
            </a:r>
            <a:r>
              <a:rPr lang="en-US" sz="2400" i="1" dirty="0" smtClean="0"/>
              <a:t> </a:t>
            </a:r>
            <a:r>
              <a:rPr lang="id-ID" sz="2400" dirty="0" smtClean="0"/>
              <a:t>muslim</a:t>
            </a:r>
            <a:r>
              <a:rPr lang="id-ID" sz="2400" i="1" dirty="0" smtClean="0"/>
              <a:t> </a:t>
            </a:r>
            <a:r>
              <a:rPr lang="en-US" sz="2400" dirty="0" err="1" smtClean="0"/>
              <a:t>demi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nasional</a:t>
            </a:r>
            <a:r>
              <a:rPr lang="id-ID" sz="2400" dirty="0" smtClean="0"/>
              <a:t>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400" kern="0" dirty="0" smtClean="0"/>
              <a:t>Pada tanggal 18 Agustus 1945 di </a:t>
            </a:r>
            <a:r>
              <a:rPr lang="id-ID" sz="2400" kern="0" dirty="0" smtClean="0"/>
              <a:t>sahkan </a:t>
            </a:r>
            <a:r>
              <a:rPr lang="id-ID" sz="2400" kern="0" dirty="0" smtClean="0"/>
              <a:t>Pancasila sebagai Dasar Negara dengan disahkannya UUD 1945</a:t>
            </a:r>
            <a:endParaRPr lang="en-US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pPr algn="ctr"/>
            <a:r>
              <a:rPr lang="id-ID" sz="3600" b="1" dirty="0" smtClean="0">
                <a:latin typeface="+mn-lt"/>
              </a:rPr>
              <a:t>Indonesia Dahulu Kala </a:t>
            </a:r>
            <a:endParaRPr lang="id-ID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786346"/>
          </a:xfrm>
        </p:spPr>
        <p:txBody>
          <a:bodyPr>
            <a:normAutofit/>
          </a:bodyPr>
          <a:lstStyle/>
          <a:p>
            <a:r>
              <a:rPr lang="id-ID" dirty="0" smtClean="0"/>
              <a:t>Sebagai sebuah bangsa, embrio bangsa Indonesia dapat dilacak dari abad ke-7M</a:t>
            </a:r>
          </a:p>
          <a:p>
            <a:r>
              <a:rPr lang="id-ID" dirty="0" smtClean="0"/>
              <a:t>Ditandai munculnya kerajaan Kutai, Mataram Kuno, Sriwijaya, Singosari, Majapahit, Demak, Samudera Pasai, Banten, Tidore, dll</a:t>
            </a:r>
          </a:p>
          <a:p>
            <a:r>
              <a:rPr lang="id-ID" dirty="0" smtClean="0"/>
              <a:t>Meskipun dalam perjalanan sejarah setiap kerajaan/daerah terlibat berbagai konflik</a:t>
            </a:r>
          </a:p>
          <a:p>
            <a:r>
              <a:rPr lang="id-ID" dirty="0" smtClean="0"/>
              <a:t>Setiap Kerajaan/Daerah yang ada dalam wilayah Nusantara memiliki jiwa (</a:t>
            </a:r>
            <a:r>
              <a:rPr lang="id-ID" i="1" dirty="0" smtClean="0"/>
              <a:t>soul)</a:t>
            </a:r>
            <a:r>
              <a:rPr lang="id-ID" dirty="0" smtClean="0"/>
              <a:t> yang sama</a:t>
            </a:r>
          </a:p>
          <a:p>
            <a:r>
              <a:rPr lang="id-ID" dirty="0" smtClean="0"/>
              <a:t>Jiwa bangsa yang dijunjung bersama tersebut, menjaga eksistensi bangsa selama </a:t>
            </a:r>
            <a:r>
              <a:rPr lang="id-ID" dirty="0" smtClean="0"/>
              <a:t>berabad-abad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4" y="1357298"/>
            <a:ext cx="814393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algn="just">
              <a:buSzPct val="70000"/>
            </a:pPr>
            <a:r>
              <a:rPr lang="fi-FI" sz="2400" dirty="0" smtClean="0"/>
              <a:t>Pada masa kerajaan </a:t>
            </a:r>
            <a:r>
              <a:rPr lang="en-US" sz="2400" dirty="0" err="1" smtClean="0"/>
              <a:t>ini</a:t>
            </a:r>
            <a:r>
              <a:rPr lang="en-US" sz="2400" dirty="0" smtClean="0"/>
              <a:t>, </a:t>
            </a:r>
            <a:r>
              <a:rPr lang="en-US" sz="2400" dirty="0" err="1" smtClean="0"/>
              <a:t>istilah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dikenali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Nagarakertagama</a:t>
            </a:r>
            <a:r>
              <a:rPr lang="en-US" sz="2400" dirty="0" smtClean="0"/>
              <a:t> </a:t>
            </a:r>
            <a:r>
              <a:rPr lang="en-US" sz="2400" dirty="0" err="1" smtClean="0"/>
              <a:t>karangan</a:t>
            </a:r>
            <a:r>
              <a:rPr lang="en-US" sz="2400" dirty="0" smtClean="0"/>
              <a:t> </a:t>
            </a:r>
            <a:r>
              <a:rPr lang="en-US" sz="2400" dirty="0" err="1" smtClean="0"/>
              <a:t>Prapanca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Sutasoma</a:t>
            </a:r>
            <a:r>
              <a:rPr lang="en-US" sz="2400" dirty="0" smtClean="0"/>
              <a:t> </a:t>
            </a:r>
            <a:r>
              <a:rPr lang="en-US" sz="2400" dirty="0" err="1" smtClean="0"/>
              <a:t>karangan</a:t>
            </a:r>
            <a:r>
              <a:rPr lang="en-US" sz="2400" dirty="0" smtClean="0"/>
              <a:t> </a:t>
            </a:r>
            <a:r>
              <a:rPr lang="en-US" sz="2400" dirty="0" err="1" smtClean="0"/>
              <a:t>Empu</a:t>
            </a:r>
            <a:r>
              <a:rPr lang="en-US" sz="2400" dirty="0" smtClean="0"/>
              <a:t> </a:t>
            </a:r>
            <a:r>
              <a:rPr lang="en-US" sz="2400" dirty="0" err="1" smtClean="0"/>
              <a:t>Tantular</a:t>
            </a:r>
            <a:r>
              <a:rPr lang="en-US" sz="2400" dirty="0" smtClean="0"/>
              <a:t>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it-IT" sz="2400" dirty="0" smtClean="0"/>
              <a:t>tersebut istilah Pancasila mempunyai arti </a:t>
            </a:r>
            <a:r>
              <a:rPr lang="en-US" sz="2400" dirty="0" smtClean="0"/>
              <a:t>“</a:t>
            </a:r>
            <a:r>
              <a:rPr lang="en-US" sz="2400" dirty="0" err="1" smtClean="0"/>
              <a:t>berbatu</a:t>
            </a:r>
            <a:r>
              <a:rPr lang="en-US" sz="2400" dirty="0" smtClean="0"/>
              <a:t> </a:t>
            </a:r>
            <a:r>
              <a:rPr lang="en-US" sz="2400" dirty="0" err="1" smtClean="0"/>
              <a:t>sendi</a:t>
            </a:r>
            <a:r>
              <a:rPr lang="en-US" sz="2400" dirty="0" smtClean="0"/>
              <a:t> yang lima” (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Sansekerta</a:t>
            </a:r>
            <a:r>
              <a:rPr lang="en-US" sz="2400" dirty="0" smtClean="0"/>
              <a:t>), </a:t>
            </a:r>
            <a:r>
              <a:rPr lang="fi-FI" sz="2400" dirty="0" smtClean="0"/>
              <a:t>juga mempunyai arti “pelaksanaan kesusilaan yang </a:t>
            </a:r>
            <a:r>
              <a:rPr lang="en-US" sz="2400" dirty="0" smtClean="0"/>
              <a:t>lima” (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Krama</a:t>
            </a:r>
            <a:r>
              <a:rPr lang="en-US" sz="2400" dirty="0" smtClean="0"/>
              <a:t>),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</a:t>
            </a:r>
          </a:p>
          <a:p>
            <a:pPr marL="360363"/>
            <a:r>
              <a:rPr lang="sv-SE" sz="2400" dirty="0" smtClean="0"/>
              <a:t>1. Tidak boleh melakukan kekerasan</a:t>
            </a:r>
          </a:p>
          <a:p>
            <a:pPr marL="360363"/>
            <a:r>
              <a:rPr lang="en-US" sz="2400" dirty="0" smtClean="0"/>
              <a:t>2.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mencuri</a:t>
            </a:r>
            <a:endParaRPr lang="en-US" sz="2400" dirty="0" smtClean="0"/>
          </a:p>
          <a:p>
            <a:pPr marL="360363"/>
            <a:r>
              <a:rPr lang="en-US" sz="2400" dirty="0" smtClean="0"/>
              <a:t>3.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berjiwa</a:t>
            </a:r>
            <a:r>
              <a:rPr lang="en-US" sz="2400" dirty="0" smtClean="0"/>
              <a:t> </a:t>
            </a:r>
            <a:r>
              <a:rPr lang="en-US" sz="2400" dirty="0" err="1" smtClean="0"/>
              <a:t>dengki</a:t>
            </a:r>
            <a:endParaRPr lang="en-US" sz="2400" dirty="0" smtClean="0"/>
          </a:p>
          <a:p>
            <a:pPr marL="360363"/>
            <a:r>
              <a:rPr lang="en-US" sz="2400" dirty="0" smtClean="0"/>
              <a:t>4.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berbohong</a:t>
            </a:r>
            <a:endParaRPr lang="en-US" sz="2400" dirty="0" smtClean="0"/>
          </a:p>
          <a:p>
            <a:pPr marL="360363"/>
            <a:r>
              <a:rPr lang="sv-SE" sz="2400" dirty="0" smtClean="0"/>
              <a:t>5. Tidak boleh mabuk minuman keras</a:t>
            </a: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id-ID" dirty="0" smtClean="0"/>
              <a:t>Pertengahan Abad ke-16, Nusantara mulai kedatangan penjajah (kolonial)</a:t>
            </a:r>
          </a:p>
          <a:p>
            <a:r>
              <a:rPr lang="id-ID" dirty="0" smtClean="0"/>
              <a:t>Kolonialisme inilah yang merusak jiwa bangsa yang di junjung berabad-abad</a:t>
            </a:r>
          </a:p>
          <a:p>
            <a:r>
              <a:rPr lang="id-ID" dirty="0" smtClean="0"/>
              <a:t>Kekayaan alam di nusantara dikuras, setiap daerah dan kerajaan dipecah belah, dan bangsa Indonesia diperbudak</a:t>
            </a:r>
          </a:p>
          <a:p>
            <a:r>
              <a:rPr lang="id-ID" dirty="0" smtClean="0"/>
              <a:t>20 Mei 1908 muncul Budi Utomo yang diperingati hari kebangkitan nasional</a:t>
            </a:r>
          </a:p>
          <a:p>
            <a:r>
              <a:rPr lang="id-ID" dirty="0" smtClean="0"/>
              <a:t>28 Oktober 1928, Sumpah pemuda membangkitkan kembali jiwa bangsa yang terpendam oleh kolonialisme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4" y="1357298"/>
            <a:ext cx="8143932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just"/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tonggak</a:t>
            </a:r>
            <a:r>
              <a:rPr lang="en-US" sz="2400" dirty="0" smtClean="0"/>
              <a:t> </a:t>
            </a:r>
            <a:r>
              <a:rPr lang="en-US" sz="2400" dirty="0" err="1" smtClean="0"/>
              <a:t>sejarah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merefleksikan</a:t>
            </a:r>
            <a:r>
              <a:rPr lang="en-US" sz="2400" dirty="0" smtClean="0"/>
              <a:t> </a:t>
            </a:r>
            <a:r>
              <a:rPr lang="en-US" sz="2400" dirty="0" err="1" smtClean="0"/>
              <a:t>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</a:t>
            </a:r>
            <a:r>
              <a:rPr lang="en-US" sz="2400" dirty="0" err="1" smtClean="0"/>
              <a:t>kebangsaan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dijiwai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nilai-nilai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termanifestasi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Sumpah</a:t>
            </a:r>
            <a:r>
              <a:rPr lang="en-US" sz="2400" dirty="0" smtClean="0"/>
              <a:t> </a:t>
            </a:r>
            <a:r>
              <a:rPr lang="en-US" sz="2400" dirty="0" err="1" smtClean="0"/>
              <a:t>Pemuda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28 </a:t>
            </a:r>
            <a:r>
              <a:rPr lang="en-US" sz="2400" dirty="0" err="1" smtClean="0"/>
              <a:t>Oktober</a:t>
            </a:r>
            <a:r>
              <a:rPr lang="en-US" sz="2400" dirty="0" smtClean="0"/>
              <a:t> 1928 yang </a:t>
            </a:r>
            <a:r>
              <a:rPr lang="en-US" sz="2400" dirty="0" err="1" smtClean="0"/>
              <a:t>berbunyi</a:t>
            </a:r>
            <a:r>
              <a:rPr lang="en-US" sz="2400" dirty="0" smtClean="0"/>
              <a:t> :</a:t>
            </a:r>
          </a:p>
          <a:p>
            <a:pPr algn="ctr"/>
            <a:endParaRPr lang="it-IT" sz="2400" dirty="0" smtClean="0"/>
          </a:p>
          <a:p>
            <a:pPr algn="ctr"/>
            <a:r>
              <a:rPr lang="it-IT" sz="2400" dirty="0" smtClean="0"/>
              <a:t>“Kami putra dan putri Indonesia mengaku </a:t>
            </a:r>
            <a:r>
              <a:rPr lang="en-US" sz="2400" dirty="0" err="1" smtClean="0"/>
              <a:t>bertumpah</a:t>
            </a:r>
            <a:r>
              <a:rPr lang="en-US" sz="2400" dirty="0" smtClean="0"/>
              <a:t> </a:t>
            </a:r>
            <a:r>
              <a:rPr lang="en-US" sz="2400" dirty="0" err="1" smtClean="0"/>
              <a:t>darah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satu</a:t>
            </a:r>
            <a:r>
              <a:rPr lang="en-US" sz="2400" dirty="0" smtClean="0"/>
              <a:t>, </a:t>
            </a:r>
            <a:r>
              <a:rPr lang="en-US" sz="2400" dirty="0" err="1" smtClean="0"/>
              <a:t>tanah</a:t>
            </a:r>
            <a:r>
              <a:rPr lang="en-US" sz="2400" dirty="0" smtClean="0"/>
              <a:t> air Indonesia;</a:t>
            </a:r>
          </a:p>
          <a:p>
            <a:pPr algn="ctr"/>
            <a:r>
              <a:rPr lang="it-IT" sz="2400" dirty="0" smtClean="0"/>
              <a:t>Kami putra dan putri Indonesia mengaku </a:t>
            </a:r>
            <a:r>
              <a:rPr lang="nn-NO" sz="2400" dirty="0" smtClean="0"/>
              <a:t>berbangsa yang satu, bangsa Indonesia; </a:t>
            </a:r>
          </a:p>
          <a:p>
            <a:pPr algn="ctr"/>
            <a:r>
              <a:rPr lang="nn-NO" sz="2400" dirty="0" smtClean="0"/>
              <a:t>Kami </a:t>
            </a:r>
            <a:r>
              <a:rPr lang="en-US" sz="2400" dirty="0" err="1" smtClean="0"/>
              <a:t>putra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putri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menjunjung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endParaRPr lang="en-US" sz="2400" dirty="0" smtClean="0"/>
          </a:p>
          <a:p>
            <a:pPr algn="ctr"/>
            <a:r>
              <a:rPr lang="en-US" sz="2400" dirty="0" err="1" smtClean="0"/>
              <a:t>persatuan</a:t>
            </a:r>
            <a:r>
              <a:rPr lang="en-US" sz="2400" dirty="0" smtClean="0"/>
              <a:t>,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Indonesia.</a:t>
            </a:r>
            <a:endParaRPr lang="en-US" sz="23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928794" y="571480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SUMPAH PEMUDA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697559"/>
          </a:xfrm>
        </p:spPr>
        <p:txBody>
          <a:bodyPr>
            <a:normAutofit/>
          </a:bodyPr>
          <a:lstStyle/>
          <a:p>
            <a:r>
              <a:rPr lang="id-ID" dirty="0" smtClean="0"/>
              <a:t>Sumpah pemuda menjadi awal kemunculan eksistensi bangsa Indonesia</a:t>
            </a:r>
          </a:p>
          <a:p>
            <a:r>
              <a:rPr lang="id-ID" dirty="0" smtClean="0"/>
              <a:t>Bangsa yang tidak terkotak-kotak dalam kedaerahan, tetapi sebagai satu kesatuan</a:t>
            </a:r>
          </a:p>
          <a:p>
            <a:r>
              <a:rPr lang="id-ID" dirty="0" smtClean="0"/>
              <a:t>Muncul juga organisasi dan tokoh yang mulai memperjuangkan kemerdekaan bangsa Indonesia</a:t>
            </a:r>
          </a:p>
          <a:p>
            <a:r>
              <a:rPr lang="id-ID" dirty="0" smtClean="0"/>
              <a:t>Sukarno dan tokoh lain mulai memikirkan jiwa bangsa Indonesia sebagai dasar negara</a:t>
            </a:r>
          </a:p>
          <a:p>
            <a:r>
              <a:rPr lang="id-ID" dirty="0" smtClean="0"/>
              <a:t>Proses perumusan jiwa bangsa sebagai dasar negara dilakukan dalam sidang BPUPK</a:t>
            </a:r>
          </a:p>
          <a:p>
            <a:r>
              <a:rPr lang="id-ID" dirty="0" smtClean="0"/>
              <a:t>Apa jiwa bangsa yang dijunjung mulai dahulu kala itu?</a:t>
            </a:r>
          </a:p>
          <a:p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4" y="1500174"/>
            <a:ext cx="814393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400" dirty="0" smtClean="0"/>
              <a:t>M. </a:t>
            </a:r>
            <a:r>
              <a:rPr lang="en-US" sz="2400" dirty="0" err="1" smtClean="0"/>
              <a:t>Yamin</a:t>
            </a:r>
            <a:r>
              <a:rPr lang="en-US" sz="2400" dirty="0" smtClean="0"/>
              <a:t> </a:t>
            </a:r>
            <a:r>
              <a:rPr lang="en-US" sz="2400" dirty="0" err="1" smtClean="0"/>
              <a:t>mengusulkan</a:t>
            </a:r>
            <a:r>
              <a:rPr lang="en-US" sz="2400" dirty="0" smtClean="0"/>
              <a:t> (29 Mei 1945) :</a:t>
            </a:r>
          </a:p>
          <a:p>
            <a:pPr marL="817563" indent="-457200">
              <a:buAutoNum type="alphaLcPeriod"/>
            </a:pPr>
            <a:r>
              <a:rPr lang="en-US" sz="2400" dirty="0" err="1" smtClean="0"/>
              <a:t>Peri</a:t>
            </a:r>
            <a:r>
              <a:rPr lang="en-US" sz="2400" dirty="0" smtClean="0"/>
              <a:t> </a:t>
            </a:r>
            <a:r>
              <a:rPr lang="en-US" sz="2400" dirty="0" err="1" smtClean="0"/>
              <a:t>Kebangsaan</a:t>
            </a:r>
            <a:r>
              <a:rPr lang="en-US" sz="2400" dirty="0" smtClean="0"/>
              <a:t>, </a:t>
            </a:r>
          </a:p>
          <a:p>
            <a:pPr marL="817563" indent="-457200">
              <a:buAutoNum type="alphaLcPeriod"/>
            </a:pPr>
            <a:r>
              <a:rPr lang="en-US" sz="2400" dirty="0" err="1" smtClean="0"/>
              <a:t>Peri</a:t>
            </a:r>
            <a:r>
              <a:rPr lang="en-US" sz="2400" dirty="0" smtClean="0"/>
              <a:t> </a:t>
            </a:r>
            <a:r>
              <a:rPr lang="fi-FI" sz="2400" dirty="0" smtClean="0"/>
              <a:t>Kemanusiaan, 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Peri Ketuhanan, 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Peri Kerakyatan dan </a:t>
            </a:r>
          </a:p>
          <a:p>
            <a:pPr marL="817563" indent="-457200">
              <a:spcAft>
                <a:spcPts val="600"/>
              </a:spcAft>
              <a:buAutoNum type="alphaLcPeriod"/>
            </a:pPr>
            <a:r>
              <a:rPr lang="en-US" sz="2400" dirty="0" err="1" smtClean="0"/>
              <a:t>Kesejahteraan</a:t>
            </a:r>
            <a:r>
              <a:rPr lang="en-US" sz="2400" dirty="0" smtClean="0"/>
              <a:t> Rakyat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400" dirty="0" smtClean="0"/>
              <a:t>Prof. Dr. </a:t>
            </a:r>
            <a:r>
              <a:rPr lang="en-US" sz="2400" dirty="0" err="1" smtClean="0"/>
              <a:t>Soepomo</a:t>
            </a:r>
            <a:r>
              <a:rPr lang="en-US" sz="2400" dirty="0" smtClean="0"/>
              <a:t> (</a:t>
            </a:r>
            <a:r>
              <a:rPr lang="fi-FI" sz="2400" dirty="0" smtClean="0"/>
              <a:t>30 Mei 1945) : </a:t>
            </a:r>
          </a:p>
          <a:p>
            <a:pPr marL="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r>
              <a:rPr lang="en-US" sz="2400" dirty="0" err="1" smtClean="0"/>
              <a:t>Mengemukakan</a:t>
            </a:r>
            <a:r>
              <a:rPr lang="en-US" sz="2400" dirty="0" smtClean="0"/>
              <a:t> </a:t>
            </a:r>
            <a:r>
              <a:rPr lang="en-US" sz="2400" dirty="0" err="1" smtClean="0"/>
              <a:t>teori-teori</a:t>
            </a:r>
            <a:r>
              <a:rPr lang="en-US" sz="2400" dirty="0" smtClean="0"/>
              <a:t> Negara, </a:t>
            </a:r>
            <a:r>
              <a:rPr lang="it-IT" sz="2400" dirty="0" smtClean="0"/>
              <a:t>yaitu: 1) Teori negara perseorangan (individualis), 2) </a:t>
            </a:r>
            <a:r>
              <a:rPr lang="pt-BR" sz="2400" dirty="0" smtClean="0"/>
              <a:t>Paham negara kelas dan 3) Paham negara integralistik</a:t>
            </a:r>
            <a:endParaRPr lang="fi-FI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endParaRPr lang="en-US" sz="2400" dirty="0" smtClean="0"/>
          </a:p>
          <a:p>
            <a:pPr marL="360363" indent="-360363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endParaRPr lang="en-US" sz="2400" b="1" kern="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84" y="500042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SIDANG BPUPK PERTAMA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4" y="1142984"/>
            <a:ext cx="814393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fi-FI" sz="2400" dirty="0" smtClean="0"/>
              <a:t>Soekarno (1 Juni 1945) </a:t>
            </a:r>
            <a:r>
              <a:rPr lang="fi-FI" sz="2400" dirty="0" smtClean="0"/>
              <a:t>:</a:t>
            </a:r>
            <a:endParaRPr lang="id-ID" sz="2400" dirty="0" smtClean="0"/>
          </a:p>
          <a:p>
            <a:pPr marL="817563" indent="-457200">
              <a:buAutoNum type="alphaLcPeriod"/>
            </a:pPr>
            <a:r>
              <a:rPr lang="en-US" sz="2400" dirty="0" err="1" smtClean="0"/>
              <a:t>Nasionalisme</a:t>
            </a:r>
            <a:r>
              <a:rPr lang="en-US" sz="2400" dirty="0" smtClean="0"/>
              <a:t> (</a:t>
            </a:r>
            <a:r>
              <a:rPr lang="en-US" sz="2400" dirty="0" err="1" smtClean="0"/>
              <a:t>kebangsaan</a:t>
            </a:r>
            <a:r>
              <a:rPr lang="en-US" sz="2400" dirty="0" smtClean="0"/>
              <a:t> Indonesia)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Internasionalisme (peri kemanusiaan), 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Mufakat (demokrasi),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Kesejahteraan sosial, dan </a:t>
            </a:r>
          </a:p>
          <a:p>
            <a:pPr marL="817563" indent="-457200">
              <a:buAutoNum type="alphaLcPeriod"/>
            </a:pPr>
            <a:r>
              <a:rPr lang="fi-FI" sz="2400" dirty="0" smtClean="0"/>
              <a:t>Ketuhanan </a:t>
            </a:r>
            <a:r>
              <a:rPr lang="en-US" sz="2400" dirty="0" smtClean="0"/>
              <a:t>Yang </a:t>
            </a:r>
            <a:r>
              <a:rPr lang="en-US" sz="2400" dirty="0" err="1" smtClean="0"/>
              <a:t>Berkebudayaan</a:t>
            </a:r>
            <a:endParaRPr lang="en-US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endParaRPr lang="id-ID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400" dirty="0" err="1" smtClean="0"/>
              <a:t>Alternatifnya</a:t>
            </a:r>
            <a:r>
              <a:rPr lang="en-US" sz="2400" dirty="0" smtClean="0"/>
              <a:t> </a:t>
            </a:r>
            <a:r>
              <a:rPr lang="id-ID" sz="2400" dirty="0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id-ID" sz="2400" dirty="0" smtClean="0"/>
              <a:t>peras</a:t>
            </a:r>
            <a:r>
              <a:rPr lang="en-US" sz="2400" dirty="0" smtClean="0"/>
              <a:t> </a:t>
            </a:r>
            <a:r>
              <a:rPr lang="id-ID" sz="2400" dirty="0" smtClean="0"/>
              <a:t>men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smtClean="0"/>
              <a:t>Tri </a:t>
            </a:r>
            <a:r>
              <a:rPr lang="en-US" sz="2400" dirty="0" err="1" smtClean="0"/>
              <a:t>Sila</a:t>
            </a:r>
            <a:r>
              <a:rPr lang="id-ID" sz="2400" dirty="0" smtClean="0"/>
              <a:t> dan dapat diperas</a:t>
            </a:r>
            <a:r>
              <a:rPr lang="en-US" sz="2400" dirty="0" smtClean="0"/>
              <a:t> </a:t>
            </a:r>
            <a:r>
              <a:rPr lang="id-ID" sz="2400" dirty="0" smtClean="0"/>
              <a:t>lagi menjadi </a:t>
            </a:r>
            <a:r>
              <a:rPr lang="it-IT" sz="2400" dirty="0" smtClean="0"/>
              <a:t>Eka </a:t>
            </a:r>
            <a:r>
              <a:rPr lang="it-IT" sz="2400" dirty="0" smtClean="0"/>
              <a:t>Sila. </a:t>
            </a:r>
            <a:endParaRPr lang="id-ID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t-IT" sz="2400" dirty="0" smtClean="0"/>
              <a:t>Tri </a:t>
            </a:r>
            <a:r>
              <a:rPr lang="it-IT" sz="2400" dirty="0" smtClean="0"/>
              <a:t>Sila meliputi: </a:t>
            </a:r>
            <a:r>
              <a:rPr lang="it-IT" sz="2400" i="1" dirty="0" smtClean="0"/>
              <a:t>socio-nationalisme, socio </a:t>
            </a:r>
            <a:r>
              <a:rPr lang="en-US" sz="2400" i="1" dirty="0" err="1" smtClean="0"/>
              <a:t>democratie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dan</a:t>
            </a:r>
            <a:r>
              <a:rPr lang="id-ID" sz="2400" i="1" dirty="0" smtClean="0"/>
              <a:t> </a:t>
            </a:r>
            <a:r>
              <a:rPr lang="en-US" sz="2400" i="1" dirty="0" err="1" smtClean="0"/>
              <a:t>ke-Tuhanan</a:t>
            </a:r>
            <a:r>
              <a:rPr lang="en-US" sz="2400" i="1" dirty="0" smtClean="0"/>
              <a:t>. </a:t>
            </a:r>
            <a:r>
              <a:rPr lang="en-US" sz="2400" i="1" dirty="0" err="1" smtClean="0"/>
              <a:t>Sedangkan</a:t>
            </a:r>
            <a:r>
              <a:rPr lang="en-US" sz="2400" i="1" dirty="0" smtClean="0"/>
              <a:t> </a:t>
            </a:r>
            <a:endParaRPr lang="id-ID" sz="2400" i="1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400" i="1" dirty="0" err="1" smtClean="0"/>
              <a:t>Eka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Sila</a:t>
            </a:r>
            <a:r>
              <a:rPr lang="en-US" sz="2400" i="1" dirty="0" smtClean="0"/>
              <a:t>  </a:t>
            </a:r>
            <a:r>
              <a:rPr lang="en-US" sz="2400" dirty="0" smtClean="0"/>
              <a:t>“</a:t>
            </a:r>
            <a:r>
              <a:rPr lang="en-US" sz="2400" dirty="0" err="1" smtClean="0"/>
              <a:t>Gotong</a:t>
            </a:r>
            <a:r>
              <a:rPr lang="en-US" sz="2400" dirty="0" smtClean="0"/>
              <a:t> </a:t>
            </a:r>
            <a:r>
              <a:rPr lang="en-US" sz="2400" dirty="0" err="1" smtClean="0"/>
              <a:t>Royong</a:t>
            </a:r>
            <a:r>
              <a:rPr lang="en-US" sz="2400" dirty="0" smtClean="0"/>
              <a:t>”</a:t>
            </a:r>
            <a:endParaRPr lang="en-US" sz="2400" b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143404"/>
          </a:xfrm>
        </p:spPr>
        <p:txBody>
          <a:bodyPr>
            <a:normAutofit/>
          </a:bodyPr>
          <a:lstStyle/>
          <a:p>
            <a:r>
              <a:rPr lang="id-ID" dirty="0" smtClean="0"/>
              <a:t>Muncul pertama kali nama </a:t>
            </a:r>
            <a:r>
              <a:rPr lang="id-ID" dirty="0" smtClean="0"/>
              <a:t>pancasila</a:t>
            </a:r>
            <a:endParaRPr lang="id-ID" dirty="0" smtClean="0"/>
          </a:p>
          <a:p>
            <a:r>
              <a:rPr lang="id-ID" dirty="0" smtClean="0"/>
              <a:t>Sehinga 1 Juni 1945 diperingati sebagai hari lahir pancasila</a:t>
            </a:r>
          </a:p>
          <a:p>
            <a:r>
              <a:rPr lang="id-ID" dirty="0" smtClean="0"/>
              <a:t>Pancasila bukan di ciptakan tetapi hanya dirumuskan.</a:t>
            </a:r>
          </a:p>
          <a:p>
            <a:r>
              <a:rPr lang="id-ID" dirty="0" smtClean="0"/>
              <a:t>Pancasila sejatinya terdapat dalam setiap jiwa bangsa Indonesia yang terwujud dalam nilai, kebiasaan, adat</a:t>
            </a:r>
            <a:r>
              <a:rPr lang="id-ID" dirty="0" smtClean="0"/>
              <a:t>, agama, </a:t>
            </a:r>
            <a:r>
              <a:rPr lang="id-ID" dirty="0" smtClean="0"/>
              <a:t>watak, perangai bangsa Indonesia. </a:t>
            </a:r>
          </a:p>
          <a:p>
            <a:r>
              <a:rPr lang="id-ID" dirty="0" smtClean="0"/>
              <a:t>Mengiringi perjalanan sejarah bangsa Indonesia dari beberapa abad yang lampau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315</TotalTime>
  <Words>694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 PANCASILA PRA KEMERDEKAAN</vt:lpstr>
      <vt:lpstr>Indonesia Dahulu Kala </vt:lpstr>
      <vt:lpstr>Slide 3</vt:lpstr>
      <vt:lpstr>Slide 4</vt:lpstr>
      <vt:lpstr>Slide 5</vt:lpstr>
      <vt:lpstr>Slide 6</vt:lpstr>
      <vt:lpstr>Slide 7</vt:lpstr>
      <vt:lpstr>Slide 8</vt:lpstr>
      <vt:lpstr>Slide 9</vt:lpstr>
      <vt:lpstr>PIAGAM JAKARTA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acer</dc:creator>
  <cp:lastModifiedBy>acer</cp:lastModifiedBy>
  <cp:revision>33</cp:revision>
  <dcterms:created xsi:type="dcterms:W3CDTF">2015-08-23T21:58:07Z</dcterms:created>
  <dcterms:modified xsi:type="dcterms:W3CDTF">2016-08-30T04:54:35Z</dcterms:modified>
</cp:coreProperties>
</file>