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30" r:id="rId3"/>
    <p:sldId id="331" r:id="rId4"/>
    <p:sldId id="332" r:id="rId5"/>
    <p:sldId id="325" r:id="rId6"/>
    <p:sldId id="329" r:id="rId7"/>
    <p:sldId id="333" r:id="rId8"/>
    <p:sldId id="334" r:id="rId9"/>
    <p:sldId id="335" r:id="rId10"/>
    <p:sldId id="336" r:id="rId11"/>
    <p:sldId id="326" r:id="rId12"/>
    <p:sldId id="337" r:id="rId13"/>
  </p:sldIdLst>
  <p:sldSz cx="9144000" cy="6858000" type="screen4x3"/>
  <p:notesSz cx="7102475" cy="8991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D984"/>
    <a:srgbClr val="3DEA20"/>
    <a:srgbClr val="26A810"/>
    <a:srgbClr val="000066"/>
    <a:srgbClr val="6CA5D8"/>
    <a:srgbClr val="B2B2B2"/>
    <a:srgbClr val="969696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45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894EA-C63A-402A-BA60-87D49A08B3DD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36EEC-DD23-40F2-BBA4-3E09558E1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31519-C46B-497A-93ED-19CC0BD08282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03338" y="674688"/>
            <a:ext cx="4495800" cy="3371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271010"/>
            <a:ext cx="5681980" cy="4046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38922-D999-4506-A045-442B9C9F74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457200" y="2057400"/>
            <a:ext cx="7543800" cy="1066800"/>
          </a:xfrm>
          <a:effectLst>
            <a:outerShdw dist="28398" dir="1593903" algn="ctr" rotWithShape="0">
              <a:schemeClr val="bg1"/>
            </a:outerShdw>
          </a:effectLst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168275"/>
          </a:xfrm>
        </p:spPr>
        <p:txBody>
          <a:bodyPr/>
          <a:lstStyle>
            <a:lvl1pPr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477000"/>
            <a:ext cx="2895600" cy="168275"/>
          </a:xfrm>
        </p:spPr>
        <p:txBody>
          <a:bodyPr/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553200" y="6477000"/>
            <a:ext cx="2133600" cy="168275"/>
          </a:xfrm>
        </p:spPr>
        <p:txBody>
          <a:bodyPr/>
          <a:lstStyle>
            <a:lvl1pPr algn="r">
              <a:defRPr sz="1400"/>
            </a:lvl1pPr>
          </a:lstStyle>
          <a:p>
            <a:fld id="{A11550C2-D7F0-4314-80AA-0E808F82693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457200" y="3048000"/>
            <a:ext cx="556260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 b="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gray">
          <a:xfrm>
            <a:off x="7391400" y="5867400"/>
            <a:ext cx="1384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chemeClr val="bg1"/>
                </a:solidFill>
              </a:rPr>
              <a:t>LOGO</a:t>
            </a:r>
          </a:p>
        </p:txBody>
      </p:sp>
      <p:sp>
        <p:nvSpPr>
          <p:cNvPr id="3121" name="Text Box 49"/>
          <p:cNvSpPr txBox="1">
            <a:spLocks noChangeArrowheads="1"/>
          </p:cNvSpPr>
          <p:nvPr/>
        </p:nvSpPr>
        <p:spPr bwMode="gray">
          <a:xfrm>
            <a:off x="5257800" y="5973763"/>
            <a:ext cx="2209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200">
                <a:solidFill>
                  <a:schemeClr val="bg1"/>
                </a:solidFill>
              </a:rPr>
              <a:t>www.themegallery.com </a:t>
            </a:r>
          </a:p>
        </p:txBody>
      </p:sp>
      <p:grpSp>
        <p:nvGrpSpPr>
          <p:cNvPr id="3122" name="Group 50"/>
          <p:cNvGrpSpPr>
            <a:grpSpLocks/>
          </p:cNvGrpSpPr>
          <p:nvPr/>
        </p:nvGrpSpPr>
        <p:grpSpPr bwMode="auto">
          <a:xfrm>
            <a:off x="0" y="2971800"/>
            <a:ext cx="7010400" cy="76200"/>
            <a:chOff x="0" y="528"/>
            <a:chExt cx="5232" cy="48"/>
          </a:xfrm>
        </p:grpSpPr>
        <p:sp>
          <p:nvSpPr>
            <p:cNvPr id="3123" name="Line 51"/>
            <p:cNvSpPr>
              <a:spLocks noChangeShapeType="1"/>
            </p:cNvSpPr>
            <p:nvPr userDrawn="1"/>
          </p:nvSpPr>
          <p:spPr bwMode="auto">
            <a:xfrm>
              <a:off x="0" y="576"/>
              <a:ext cx="5232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Line 52"/>
            <p:cNvSpPr>
              <a:spLocks noChangeShapeType="1"/>
            </p:cNvSpPr>
            <p:nvPr userDrawn="1"/>
          </p:nvSpPr>
          <p:spPr bwMode="auto">
            <a:xfrm>
              <a:off x="5136" y="528"/>
              <a:ext cx="96" cy="48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70DC6C3-9FA6-4692-A325-1DD58363A8E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857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857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B31A9D-A4CC-4484-823A-0288B5EC5CE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696200" cy="563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517207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8850" y="6434138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196850" y="6434138"/>
            <a:ext cx="2133600" cy="241300"/>
          </a:xfrm>
        </p:spPr>
        <p:txBody>
          <a:bodyPr/>
          <a:lstStyle>
            <a:lvl1pPr>
              <a:defRPr/>
            </a:lvl1pPr>
          </a:lstStyle>
          <a:p>
            <a:fld id="{D4534576-F457-4621-87EA-EC342A36D5B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5664200" y="6430963"/>
            <a:ext cx="22860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EECF0F9-D183-47A4-8A42-B74E62215F1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AC3E1F-6425-44AE-9D60-8A01BA1E2F2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17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17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B26A47-4FEF-4B5B-8971-8CA056D38FC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4EE768-5552-4E4D-88DC-E725E4DC675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87EBAA-BA9F-4554-9AE8-78BCD0815CC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A75351-240D-409F-8973-42E623B1302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41A65B-A963-4D15-B831-1CF77CFADB1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7E50E6-B8F4-4870-935D-9B34A627971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58850" y="6434138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381000"/>
            <a:ext cx="7696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96850" y="6434138"/>
            <a:ext cx="2133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40C1981C-7533-438F-9661-D003FCDE654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78" name="Group 54"/>
          <p:cNvGrpSpPr>
            <a:grpSpLocks/>
          </p:cNvGrpSpPr>
          <p:nvPr/>
        </p:nvGrpSpPr>
        <p:grpSpPr bwMode="auto">
          <a:xfrm>
            <a:off x="152400" y="838200"/>
            <a:ext cx="8153400" cy="76200"/>
            <a:chOff x="0" y="528"/>
            <a:chExt cx="5232" cy="48"/>
          </a:xfrm>
        </p:grpSpPr>
        <p:sp>
          <p:nvSpPr>
            <p:cNvPr id="1079" name="Line 55"/>
            <p:cNvSpPr>
              <a:spLocks noChangeShapeType="1"/>
            </p:cNvSpPr>
            <p:nvPr userDrawn="1"/>
          </p:nvSpPr>
          <p:spPr bwMode="auto">
            <a:xfrm>
              <a:off x="0" y="576"/>
              <a:ext cx="5232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80" name="Line 56"/>
            <p:cNvSpPr>
              <a:spLocks noChangeShapeType="1"/>
            </p:cNvSpPr>
            <p:nvPr userDrawn="1"/>
          </p:nvSpPr>
          <p:spPr bwMode="auto">
            <a:xfrm>
              <a:off x="5136" y="528"/>
              <a:ext cx="96" cy="48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1" name="Rectangle 5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664200" y="6430963"/>
            <a:ext cx="2286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82" name="Text Box 58"/>
          <p:cNvSpPr txBox="1">
            <a:spLocks noChangeArrowheads="1"/>
          </p:cNvSpPr>
          <p:nvPr/>
        </p:nvSpPr>
        <p:spPr bwMode="black">
          <a:xfrm>
            <a:off x="7499350" y="6357938"/>
            <a:ext cx="1384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1" i="1">
                <a:solidFill>
                  <a:schemeClr val="bg1"/>
                </a:solidFill>
              </a:rPr>
              <a:t>LOGO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7010400" cy="1066800"/>
          </a:xfrm>
        </p:spPr>
        <p:txBody>
          <a:bodyPr/>
          <a:lstStyle/>
          <a:p>
            <a:r>
              <a:rPr lang="en-US" sz="36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Pancasila</a:t>
            </a:r>
            <a:r>
              <a:rPr lang="id-ID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sebagai dasar negara</a:t>
            </a:r>
            <a:endParaRPr lang="en-US" sz="3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91200" y="5867400"/>
            <a:ext cx="3048000" cy="6858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1981200"/>
            <a:ext cx="1311901" cy="1295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533400" y="3048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Berlin Sans FB" pitchFamily="34" charset="0"/>
              </a:rPr>
              <a:t>Universitas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Negeri</a:t>
            </a:r>
            <a:r>
              <a:rPr lang="en-US" dirty="0" smtClean="0">
                <a:latin typeface="Berlin Sans FB" pitchFamily="34" charset="0"/>
              </a:rPr>
              <a:t> Malang</a:t>
            </a:r>
            <a:endParaRPr lang="en-US" dirty="0">
              <a:latin typeface="Berlin Sans FB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sz="2400" dirty="0" smtClean="0"/>
              <a:t>Hierarki Peraturan Perundang-undangan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400" dirty="0" smtClean="0"/>
              <a:t>Hierarki Peraturan Perundang-undangan berjenjang berbentuk Piramida.</a:t>
            </a:r>
          </a:p>
          <a:p>
            <a:r>
              <a:rPr lang="id-ID" sz="2400" dirty="0" smtClean="0"/>
              <a:t>Peraturan dibawahnya harus sesuai dengan peraturan di atasnya hingga pada Pancasila.</a:t>
            </a:r>
          </a:p>
          <a:p>
            <a:r>
              <a:rPr lang="id-ID" sz="2400" dirty="0" smtClean="0"/>
              <a:t>Apabila diindikasi terjadi ketidak sesuaian peraturan di bawahnya dengan di atasnya dapat di uji</a:t>
            </a:r>
          </a:p>
          <a:p>
            <a:r>
              <a:rPr lang="id-ID" sz="2400" dirty="0" smtClean="0"/>
              <a:t>Pengujian UU terhadap UUD dilakukan oleh MK</a:t>
            </a:r>
          </a:p>
          <a:p>
            <a:r>
              <a:rPr lang="id-ID" sz="2400" dirty="0" smtClean="0"/>
              <a:t>Pengujian peraturan di bawah UU terhadap UU dilakukan oleh MA</a:t>
            </a:r>
            <a:endParaRPr lang="id-ID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2400" dirty="0" smtClean="0"/>
              <a:t>Fungsi Pancasila Sebagai Dasar Negara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3810000"/>
          </a:xfrm>
        </p:spPr>
        <p:txBody>
          <a:bodyPr/>
          <a:lstStyle/>
          <a:p>
            <a:r>
              <a:rPr lang="id-ID" sz="2400" dirty="0" smtClean="0"/>
              <a:t>Sumber dari segala sumber hukum (sumber tertib hukum Indonesia)</a:t>
            </a:r>
          </a:p>
          <a:p>
            <a:r>
              <a:rPr lang="id-ID" sz="2400" dirty="0" smtClean="0"/>
              <a:t>Nilai yang menjiwai pasal-pasal UUD </a:t>
            </a:r>
            <a:r>
              <a:rPr lang="id-ID" sz="2400" dirty="0" smtClean="0"/>
              <a:t>NRI Tahun 1945</a:t>
            </a:r>
          </a:p>
          <a:p>
            <a:r>
              <a:rPr lang="id-ID" sz="2400" dirty="0" smtClean="0"/>
              <a:t>Nilai dan cita-cita </a:t>
            </a:r>
            <a:r>
              <a:rPr lang="id-ID" sz="2400" dirty="0" smtClean="0"/>
              <a:t>hukum bagi seluruh peraturan </a:t>
            </a:r>
            <a:r>
              <a:rPr lang="id-ID" sz="2400" dirty="0" smtClean="0"/>
              <a:t>perundang-undangan</a:t>
            </a:r>
            <a:endParaRPr lang="id-ID" sz="2400" dirty="0" smtClean="0"/>
          </a:p>
          <a:p>
            <a:r>
              <a:rPr lang="id-ID" sz="2400" dirty="0" smtClean="0"/>
              <a:t>Sumber nilai bagi penyelenggara negara dalam melaksanakan </a:t>
            </a:r>
            <a:r>
              <a:rPr lang="id-ID" sz="2400" dirty="0" smtClean="0"/>
              <a:t>pemerintahan</a:t>
            </a:r>
          </a:p>
          <a:p>
            <a:endParaRPr lang="id-ID" sz="24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sz="2000" dirty="0" smtClean="0"/>
              <a:t>Bentuk Pengalaman Pancasla sebagai Dasar Negara</a:t>
            </a:r>
            <a:endParaRPr lang="id-ID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400" dirty="0" smtClean="0"/>
              <a:t>Pancasila sebagai dasar negara memiliki makna, Pancasila menjadi sumber nilai dan landasan seluruh peraturan perundang-undangan.</a:t>
            </a:r>
          </a:p>
          <a:p>
            <a:r>
              <a:rPr lang="id-ID" sz="2400" dirty="0" smtClean="0"/>
              <a:t>Pengamalan Pancasila sebagai dasar negara dapat dilihat dari pengamalan warga negara terhadap peraturan perundangundangan.</a:t>
            </a:r>
          </a:p>
          <a:p>
            <a:r>
              <a:rPr lang="id-ID" sz="2400" dirty="0" smtClean="0"/>
              <a:t>Contoh pengamalan pancasila sebagai dasar negara: tertip lalu lintas dan membayar pajak.</a:t>
            </a:r>
            <a:endParaRPr lang="id-ID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sz="2400" dirty="0" smtClean="0"/>
              <a:t>Pancasila Sebagai Dasar Negara 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72075"/>
          </a:xfrm>
        </p:spPr>
        <p:txBody>
          <a:bodyPr/>
          <a:lstStyle/>
          <a:p>
            <a:pPr marL="457200" indent="-457200"/>
            <a:r>
              <a:rPr lang="id-ID" sz="2000" dirty="0" smtClean="0"/>
              <a:t>Dasar merupakan alas atau fundamen yang menjadi pijakan untuk memberikan kekuatan. </a:t>
            </a:r>
          </a:p>
          <a:p>
            <a:pPr marL="457200" indent="-457200"/>
            <a:r>
              <a:rPr lang="id-ID" sz="2000" dirty="0" smtClean="0"/>
              <a:t>Dasar negara merupakan alas atau fundamen yang menjadi pijakan untuk memberikan kekuatan berdirinya sebuah negara. </a:t>
            </a:r>
          </a:p>
          <a:p>
            <a:pPr marL="457200" indent="-457200"/>
            <a:r>
              <a:rPr lang="id-ID" sz="2000" dirty="0" smtClean="0"/>
              <a:t>Negara merupakan sebuah organisasi yang dinamis.</a:t>
            </a:r>
          </a:p>
          <a:p>
            <a:pPr marL="457200" indent="-457200"/>
            <a:r>
              <a:rPr lang="id-ID" sz="2000" dirty="0" smtClean="0"/>
              <a:t>Organisasi yang selalu bergerak ke arah tujuan yang hendak dicapai.</a:t>
            </a:r>
          </a:p>
          <a:p>
            <a:pPr marL="457200" indent="-457200"/>
            <a:r>
              <a:rPr lang="id-ID" sz="2000" dirty="0" smtClean="0"/>
              <a:t>Jadi negara selalu bergerak dinamis menuju ke arah tujuan negara tersebut yang hendak di capai.</a:t>
            </a:r>
          </a:p>
          <a:p>
            <a:pPr marL="457200" indent="-457200"/>
            <a:r>
              <a:rPr lang="id-ID" sz="2000" dirty="0" smtClean="0"/>
              <a:t>Apabila negara diibaratkakan kereta api, maka kereta api tersebut selalu bergerak di atas rel menuju stasiun yang di tuju.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sz="2400" dirty="0" smtClean="0"/>
              <a:t>Pancasila Sebagai Dasar Negara 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229600" cy="3962400"/>
          </a:xfrm>
        </p:spPr>
        <p:txBody>
          <a:bodyPr/>
          <a:lstStyle/>
          <a:p>
            <a:r>
              <a:rPr lang="id-ID" sz="2000" dirty="0" smtClean="0"/>
              <a:t>Kereta api dapat bergerak karena ada roda yang mengerakkannya.</a:t>
            </a:r>
          </a:p>
          <a:p>
            <a:r>
              <a:rPr lang="id-ID" sz="2000" dirty="0" smtClean="0"/>
              <a:t>Roda kereta api harus bergerak di atas jalan/alas yang benar yaitu rel.</a:t>
            </a:r>
          </a:p>
          <a:p>
            <a:r>
              <a:rPr lang="id-ID" sz="2000" dirty="0" smtClean="0"/>
              <a:t>Apabila kereta tidak dijalankan di atas rel, kereta tersebut tidak akan mampu bergerak secara baik.</a:t>
            </a:r>
          </a:p>
          <a:p>
            <a:r>
              <a:rPr lang="id-ID" sz="2000" dirty="0" smtClean="0"/>
              <a:t>Negara juga demikian harus ada yang menggerakkannya.</a:t>
            </a:r>
          </a:p>
          <a:p>
            <a:r>
              <a:rPr lang="id-ID" sz="2000" dirty="0" smtClean="0"/>
              <a:t>Roda yang menggerakkan negara ke arah tujuan yang hendak dicapai adalah peraturan perundang-undangan.</a:t>
            </a:r>
            <a:endParaRPr lang="id-ID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sz="2400" dirty="0" smtClean="0"/>
              <a:t>Makna Pancasila Sebagai Dasar Negara 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4419600"/>
          </a:xfrm>
        </p:spPr>
        <p:txBody>
          <a:bodyPr/>
          <a:lstStyle/>
          <a:p>
            <a:r>
              <a:rPr lang="id-ID" sz="2000" dirty="0" smtClean="0"/>
              <a:t>Ibarat rel kereta api, peraturan perundang-undangan harus bergerak di atas alas/dasar/fundamen yang telah ditentukan.</a:t>
            </a:r>
          </a:p>
          <a:p>
            <a:r>
              <a:rPr lang="id-ID" sz="2000" dirty="0" smtClean="0"/>
              <a:t>Dasar bergeraknya peraturan perundang-undangan adalah Pancasila.</a:t>
            </a:r>
          </a:p>
          <a:p>
            <a:r>
              <a:rPr lang="id-ID" sz="2000" dirty="0" smtClean="0"/>
              <a:t>Artinya seluruh Peraturan perundang-undangan yan digunakan untuk menjalankan negara dan pemerintahan harus berdasarkan pada nilai-nilai yang terkandung dalam Pancasila.</a:t>
            </a:r>
          </a:p>
          <a:p>
            <a:r>
              <a:rPr lang="id-ID" sz="2000" dirty="0" smtClean="0"/>
              <a:t>Apabila peraturan perundang-undangan tidak berdasarkan Pancasila, NKRI tidak akan mampu berjalan dengan baik.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696200" cy="1066800"/>
          </a:xfrm>
        </p:spPr>
        <p:txBody>
          <a:bodyPr/>
          <a:lstStyle/>
          <a:p>
            <a:pPr algn="ctr"/>
            <a:r>
              <a:rPr lang="id-ID" dirty="0" smtClean="0"/>
              <a:t>Mana Pancasila Sebagai </a:t>
            </a:r>
            <a:br>
              <a:rPr lang="id-ID" dirty="0" smtClean="0"/>
            </a:br>
            <a:r>
              <a:rPr lang="id-ID" dirty="0" smtClean="0"/>
              <a:t>Dasar Negara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534400" cy="2895600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	Memiliki makna semua peraturan perundang-undangan yang digunakan untuk melaksanaan sistem ketatanegaraan Negara Kesatuan Republik Indonesia (NKRI) harus bersumberkan Kepada Pancasila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696200" cy="762000"/>
          </a:xfrm>
        </p:spPr>
        <p:txBody>
          <a:bodyPr/>
          <a:lstStyle/>
          <a:p>
            <a:pPr algn="ctr"/>
            <a:r>
              <a:rPr lang="id-ID" sz="2800" dirty="0" smtClean="0"/>
              <a:t>Hubungan Pembukaan dan Pasal-Pasal UUD NRI Tahun 1945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114800"/>
          </a:xfrm>
        </p:spPr>
        <p:txBody>
          <a:bodyPr/>
          <a:lstStyle/>
          <a:p>
            <a:r>
              <a:rPr lang="id-ID" sz="2000" dirty="0" smtClean="0"/>
              <a:t>Sila-sila Pancasila yang terdapat dalam Pembukaan UUD NRI Tahun 1945 dijabarkan dalam pasal-pasal UUD NRI Tahun 1945</a:t>
            </a:r>
          </a:p>
          <a:p>
            <a:r>
              <a:rPr lang="id-ID" sz="2000" dirty="0" smtClean="0"/>
              <a:t>Hubungan Pembukaan dengan Pasal-pasal UUD NRI Tahun 1945 bersifat kausal dan organis.</a:t>
            </a:r>
          </a:p>
          <a:p>
            <a:r>
              <a:rPr lang="id-ID" sz="2000" dirty="0" smtClean="0"/>
              <a:t>Kausal mengandung makna pembukaan menjadi penyebab keberadaan pasal-pasal UUD NRI Tahun 1945.</a:t>
            </a:r>
          </a:p>
          <a:p>
            <a:r>
              <a:rPr lang="id-ID" sz="2000" dirty="0" smtClean="0"/>
              <a:t>Organis mengandung makna pembukaan dan pasal-pasal UUD NRI Tahun 1945 merupakan satu kesatuan yang tidak dapat dipisahkan.</a:t>
            </a:r>
            <a:endParaRPr lang="id-ID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696200" cy="563563"/>
          </a:xfrm>
        </p:spPr>
        <p:txBody>
          <a:bodyPr/>
          <a:lstStyle/>
          <a:p>
            <a:pPr algn="ctr"/>
            <a:r>
              <a:rPr lang="id-ID" sz="2400" dirty="0" smtClean="0"/>
              <a:t>Kedudukan Pancasila sebagai Dasar Negara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400" dirty="0" smtClean="0"/>
              <a:t>Dalam sistem hierarki peraturan perundang-undangan, Pancasila berkedudukan sebagai Grundnorm</a:t>
            </a:r>
          </a:p>
          <a:p>
            <a:r>
              <a:rPr lang="id-ID" sz="2400" dirty="0" smtClean="0"/>
              <a:t>Pancasila sebagai sumber dari segala sumber hukum negara (pasal 2 UU No 12 Tahun 2011)</a:t>
            </a:r>
          </a:p>
          <a:p>
            <a:r>
              <a:rPr lang="id-ID" sz="2400" dirty="0" smtClean="0"/>
              <a:t>Menjadi sumber tertinggi norma hukum negara yang berjenjang dari UUD NRI Tahun 1945, Tap MPR, UU/Perpu, Peraturan Pemerintah, Peraturan Presiden, Perda Provinsi, dan Perda Kab/Kota.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5637"/>
            <a:ext cx="7696200" cy="563563"/>
          </a:xfrm>
        </p:spPr>
        <p:txBody>
          <a:bodyPr/>
          <a:lstStyle/>
          <a:p>
            <a:pPr algn="ctr"/>
            <a:r>
              <a:rPr lang="id-ID" sz="2400" dirty="0" smtClean="0"/>
              <a:t>Kedudukan Pancasila berdasarkan Teori Hans Kelsen</a:t>
            </a:r>
            <a:endParaRPr lang="id-ID" sz="2400" dirty="0"/>
          </a:p>
        </p:txBody>
      </p:sp>
      <p:sp>
        <p:nvSpPr>
          <p:cNvPr id="20" name="Isosceles Triangle 19"/>
          <p:cNvSpPr/>
          <p:nvPr/>
        </p:nvSpPr>
        <p:spPr>
          <a:xfrm>
            <a:off x="2057400" y="2362200"/>
            <a:ext cx="4495800" cy="3352800"/>
          </a:xfrm>
          <a:prstGeom prst="triangle">
            <a:avLst>
              <a:gd name="adj" fmla="val 519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23" name="TextBox 22"/>
          <p:cNvSpPr txBox="1"/>
          <p:nvPr/>
        </p:nvSpPr>
        <p:spPr>
          <a:xfrm>
            <a:off x="3048000" y="41148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Sistem Hukum Nasional</a:t>
            </a:r>
            <a:endParaRPr lang="id-ID" dirty="0"/>
          </a:p>
        </p:txBody>
      </p:sp>
      <p:sp>
        <p:nvSpPr>
          <p:cNvPr id="6" name="Rectangle 5"/>
          <p:cNvSpPr/>
          <p:nvPr/>
        </p:nvSpPr>
        <p:spPr>
          <a:xfrm>
            <a:off x="2819400" y="1600200"/>
            <a:ext cx="3200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TextBox 21"/>
          <p:cNvSpPr txBox="1"/>
          <p:nvPr/>
        </p:nvSpPr>
        <p:spPr>
          <a:xfrm>
            <a:off x="3657600" y="16764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Grundnorm</a:t>
            </a:r>
          </a:p>
          <a:p>
            <a:pPr algn="ctr"/>
            <a:r>
              <a:rPr lang="id-ID" dirty="0" smtClean="0"/>
              <a:t>Pancasila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5637"/>
            <a:ext cx="7696200" cy="563563"/>
          </a:xfrm>
        </p:spPr>
        <p:txBody>
          <a:bodyPr/>
          <a:lstStyle/>
          <a:p>
            <a:pPr algn="ctr"/>
            <a:r>
              <a:rPr lang="id-ID" sz="2400" dirty="0" smtClean="0"/>
              <a:t>Kedudukan Pancasila berdasarkan Teori Hans Nawiasky</a:t>
            </a:r>
            <a:endParaRPr lang="id-ID" sz="2400" dirty="0"/>
          </a:p>
        </p:txBody>
      </p:sp>
      <p:sp>
        <p:nvSpPr>
          <p:cNvPr id="20" name="Isosceles Triangle 19"/>
          <p:cNvSpPr/>
          <p:nvPr/>
        </p:nvSpPr>
        <p:spPr>
          <a:xfrm>
            <a:off x="914400" y="1752600"/>
            <a:ext cx="5562600" cy="4495800"/>
          </a:xfrm>
          <a:prstGeom prst="triangle">
            <a:avLst>
              <a:gd name="adj" fmla="val 519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3124200" y="2817812"/>
            <a:ext cx="1295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124200" y="2362201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400" dirty="0" smtClean="0"/>
              <a:t>Pancasila</a:t>
            </a:r>
            <a:endParaRPr lang="id-ID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7010400" y="41910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Sistem Hukum Nasional</a:t>
            </a:r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5638800" y="19812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/>
              <a:t>Staatsfundamentalnorm</a:t>
            </a:r>
            <a:endParaRPr lang="id-ID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819400" y="3351212"/>
            <a:ext cx="1905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14600" y="3808412"/>
            <a:ext cx="2514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09800" y="4267200"/>
            <a:ext cx="3124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828800" y="4800600"/>
            <a:ext cx="3810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295400" y="5789612"/>
            <a:ext cx="4876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Brace 25"/>
          <p:cNvSpPr/>
          <p:nvPr/>
        </p:nvSpPr>
        <p:spPr>
          <a:xfrm>
            <a:off x="5638800" y="2895600"/>
            <a:ext cx="1828800" cy="3352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267200" y="2133600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48000" y="282958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400" dirty="0" smtClean="0"/>
              <a:t>UUD NRI Tahun 1945</a:t>
            </a:r>
            <a:endParaRPr lang="id-ID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3048000" y="34290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400" dirty="0" smtClean="0"/>
              <a:t>Tap MPR</a:t>
            </a:r>
            <a:endParaRPr lang="id-ID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3048000" y="38862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400" dirty="0" smtClean="0"/>
              <a:t>UU/Perpu</a:t>
            </a:r>
            <a:endParaRPr lang="id-ID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2438400" y="4419600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400" dirty="0" smtClean="0"/>
              <a:t>Peraturan Pemerintah</a:t>
            </a:r>
            <a:endParaRPr lang="id-ID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2362200" y="4876800"/>
            <a:ext cx="27432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400" dirty="0" smtClean="0"/>
              <a:t>Peraturan Presiden</a:t>
            </a:r>
            <a:endParaRPr lang="id-ID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2743200" y="541020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400" dirty="0" smtClean="0"/>
              <a:t>Perda Povinsi</a:t>
            </a:r>
            <a:endParaRPr lang="id-ID" sz="1400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1600200" y="5256212"/>
            <a:ext cx="4267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743200" y="586740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400" dirty="0" smtClean="0"/>
              <a:t>Perda Kab/Kota</a:t>
            </a:r>
            <a:endParaRPr lang="id-ID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end. pancasila">
  <a:themeElements>
    <a:clrScheme name="sample 3">
      <a:dk1>
        <a:srgbClr val="000000"/>
      </a:dk1>
      <a:lt1>
        <a:srgbClr val="FFFFFF"/>
      </a:lt1>
      <a:dk2>
        <a:srgbClr val="0B3191"/>
      </a:dk2>
      <a:lt2>
        <a:srgbClr val="C0C0C0"/>
      </a:lt2>
      <a:accent1>
        <a:srgbClr val="3195D9"/>
      </a:accent1>
      <a:accent2>
        <a:srgbClr val="63C2F7"/>
      </a:accent2>
      <a:accent3>
        <a:srgbClr val="FFFFFF"/>
      </a:accent3>
      <a:accent4>
        <a:srgbClr val="000000"/>
      </a:accent4>
      <a:accent5>
        <a:srgbClr val="ADC8E9"/>
      </a:accent5>
      <a:accent6>
        <a:srgbClr val="59B0E0"/>
      </a:accent6>
      <a:hlink>
        <a:srgbClr val="4173F1"/>
      </a:hlink>
      <a:folHlink>
        <a:srgbClr val="3B97A9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000066"/>
        </a:dk1>
        <a:lt1>
          <a:srgbClr val="FFFFFF"/>
        </a:lt1>
        <a:dk2>
          <a:srgbClr val="175B5B"/>
        </a:dk2>
        <a:lt2>
          <a:srgbClr val="C0C0C0"/>
        </a:lt2>
        <a:accent1>
          <a:srgbClr val="7DB038"/>
        </a:accent1>
        <a:accent2>
          <a:srgbClr val="6CA5D8"/>
        </a:accent2>
        <a:accent3>
          <a:srgbClr val="FFFFFF"/>
        </a:accent3>
        <a:accent4>
          <a:srgbClr val="000056"/>
        </a:accent4>
        <a:accent5>
          <a:srgbClr val="BFD4AE"/>
        </a:accent5>
        <a:accent6>
          <a:srgbClr val="6195C4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00"/>
        </a:dk1>
        <a:lt1>
          <a:srgbClr val="FFFFFF"/>
        </a:lt1>
        <a:dk2>
          <a:srgbClr val="500E86"/>
        </a:dk2>
        <a:lt2>
          <a:srgbClr val="B2B2B2"/>
        </a:lt2>
        <a:accent1>
          <a:srgbClr val="3C96C8"/>
        </a:accent1>
        <a:accent2>
          <a:srgbClr val="E2AF52"/>
        </a:accent2>
        <a:accent3>
          <a:srgbClr val="FFFFFF"/>
        </a:accent3>
        <a:accent4>
          <a:srgbClr val="000000"/>
        </a:accent4>
        <a:accent5>
          <a:srgbClr val="AFC9E0"/>
        </a:accent5>
        <a:accent6>
          <a:srgbClr val="CD9E49"/>
        </a:accent6>
        <a:hlink>
          <a:srgbClr val="576CD5"/>
        </a:hlink>
        <a:folHlink>
          <a:srgbClr val="6EBCB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0B3191"/>
        </a:dk2>
        <a:lt2>
          <a:srgbClr val="C0C0C0"/>
        </a:lt2>
        <a:accent1>
          <a:srgbClr val="3195D9"/>
        </a:accent1>
        <a:accent2>
          <a:srgbClr val="63C2F7"/>
        </a:accent2>
        <a:accent3>
          <a:srgbClr val="FFFFFF"/>
        </a:accent3>
        <a:accent4>
          <a:srgbClr val="000000"/>
        </a:accent4>
        <a:accent5>
          <a:srgbClr val="ADC8E9"/>
        </a:accent5>
        <a:accent6>
          <a:srgbClr val="59B0E0"/>
        </a:accent6>
        <a:hlink>
          <a:srgbClr val="4173F1"/>
        </a:hlink>
        <a:folHlink>
          <a:srgbClr val="3B97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pend. pancasila</Template>
  <TotalTime>28133</TotalTime>
  <Words>542</Words>
  <Application>Microsoft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pend. pancasila</vt:lpstr>
      <vt:lpstr>Pancasila sebagai dasar negara</vt:lpstr>
      <vt:lpstr>Pancasila Sebagai Dasar Negara </vt:lpstr>
      <vt:lpstr>Pancasila Sebagai Dasar Negara </vt:lpstr>
      <vt:lpstr>Makna Pancasila Sebagai Dasar Negara </vt:lpstr>
      <vt:lpstr>Mana Pancasila Sebagai  Dasar Negara </vt:lpstr>
      <vt:lpstr>Hubungan Pembukaan dan Pasal-Pasal UUD NRI Tahun 1945</vt:lpstr>
      <vt:lpstr>Kedudukan Pancasila sebagai Dasar Negara</vt:lpstr>
      <vt:lpstr>Kedudukan Pancasila berdasarkan Teori Hans Kelsen</vt:lpstr>
      <vt:lpstr>Kedudukan Pancasila berdasarkan Teori Hans Nawiasky</vt:lpstr>
      <vt:lpstr>Hierarki Peraturan Perundang-undangan</vt:lpstr>
      <vt:lpstr>Fungsi Pancasila Sebagai Dasar Negara</vt:lpstr>
      <vt:lpstr>Bentuk Pengalaman Pancasla sebagai Dasar Negara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Pancasila</dc:title>
  <dc:creator>Dell</dc:creator>
  <cp:lastModifiedBy>acer</cp:lastModifiedBy>
  <cp:revision>371</cp:revision>
  <dcterms:created xsi:type="dcterms:W3CDTF">2011-08-11T15:05:42Z</dcterms:created>
  <dcterms:modified xsi:type="dcterms:W3CDTF">2016-09-26T04:17:42Z</dcterms:modified>
</cp:coreProperties>
</file>