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0" r:id="rId3"/>
    <p:sldId id="258" r:id="rId4"/>
    <p:sldId id="261" r:id="rId5"/>
    <p:sldId id="262" r:id="rId6"/>
    <p:sldId id="265" r:id="rId7"/>
    <p:sldId id="264" r:id="rId8"/>
    <p:sldId id="280" r:id="rId9"/>
    <p:sldId id="271" r:id="rId10"/>
    <p:sldId id="266" r:id="rId11"/>
    <p:sldId id="267" r:id="rId12"/>
    <p:sldId id="268" r:id="rId13"/>
    <p:sldId id="285" r:id="rId14"/>
    <p:sldId id="272" r:id="rId15"/>
    <p:sldId id="277" r:id="rId16"/>
    <p:sldId id="275" r:id="rId17"/>
    <p:sldId id="273" r:id="rId18"/>
    <p:sldId id="281" r:id="rId19"/>
    <p:sldId id="282" r:id="rId20"/>
    <p:sldId id="284" r:id="rId21"/>
    <p:sldId id="283" r:id="rId22"/>
    <p:sldId id="287" r:id="rId23"/>
    <p:sldId id="278" r:id="rId24"/>
    <p:sldId id="288" r:id="rId25"/>
    <p:sldId id="289" r:id="rId26"/>
    <p:sldId id="291" r:id="rId27"/>
    <p:sldId id="292" r:id="rId28"/>
    <p:sldId id="293" r:id="rId29"/>
    <p:sldId id="295" r:id="rId30"/>
    <p:sldId id="296" r:id="rId31"/>
    <p:sldId id="298" r:id="rId32"/>
    <p:sldId id="299" r:id="rId33"/>
    <p:sldId id="301" r:id="rId34"/>
    <p:sldId id="302" r:id="rId35"/>
    <p:sldId id="303" r:id="rId36"/>
    <p:sldId id="305" r:id="rId37"/>
    <p:sldId id="306" r:id="rId38"/>
    <p:sldId id="307" r:id="rId39"/>
    <p:sldId id="309" r:id="rId4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D1FBD91-1E6D-4183-B392-E4A1F3A565B1}" type="datetimeFigureOut">
              <a:rPr lang="id-ID" smtClean="0"/>
              <a:pPr/>
              <a:t>01/08/2017</a:t>
            </a:fld>
            <a:endParaRPr lang="id-ID"/>
          </a:p>
        </p:txBody>
      </p:sp>
      <p:sp>
        <p:nvSpPr>
          <p:cNvPr id="2" name="Footer Placeholder 1"/>
          <p:cNvSpPr>
            <a:spLocks noGrp="1"/>
          </p:cNvSpPr>
          <p:nvPr>
            <p:ph type="ftr" sz="quarter" idx="11"/>
          </p:nvPr>
        </p:nvSpPr>
        <p:spPr/>
        <p:txBody>
          <a:bodyPr/>
          <a:lstStyle/>
          <a:p>
            <a:endParaRPr lang="id-ID"/>
          </a:p>
        </p:txBody>
      </p:sp>
      <p:sp>
        <p:nvSpPr>
          <p:cNvPr id="15" name="Slide Number Placeholder 14"/>
          <p:cNvSpPr>
            <a:spLocks noGrp="1"/>
          </p:cNvSpPr>
          <p:nvPr>
            <p:ph type="sldNum" sz="quarter" idx="12"/>
          </p:nvPr>
        </p:nvSpPr>
        <p:spPr>
          <a:xfrm>
            <a:off x="8229600" y="6473952"/>
            <a:ext cx="758952" cy="246888"/>
          </a:xfrm>
        </p:spPr>
        <p:txBody>
          <a:bodyPr/>
          <a:lstStyle/>
          <a:p>
            <a:fld id="{51B15BE7-2461-41C4-A29E-F05354BFFB00}"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1FBD91-1E6D-4183-B392-E4A1F3A565B1}" type="datetimeFigureOut">
              <a:rPr lang="id-ID" smtClean="0"/>
              <a:pPr/>
              <a:t>01/08/2017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1B15BE7-2461-41C4-A29E-F05354BFFB00}"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1FBD91-1E6D-4183-B392-E4A1F3A565B1}" type="datetimeFigureOut">
              <a:rPr lang="id-ID" smtClean="0"/>
              <a:pPr/>
              <a:t>01/08/2017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1B15BE7-2461-41C4-A29E-F05354BFFB00}"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D1FBD91-1E6D-4183-B392-E4A1F3A565B1}" type="datetimeFigureOut">
              <a:rPr lang="id-ID" smtClean="0"/>
              <a:pPr/>
              <a:t>01/08/2017</a:t>
            </a:fld>
            <a:endParaRPr lang="id-ID"/>
          </a:p>
        </p:txBody>
      </p:sp>
      <p:sp>
        <p:nvSpPr>
          <p:cNvPr id="19" name="Footer Placeholder 18"/>
          <p:cNvSpPr>
            <a:spLocks noGrp="1"/>
          </p:cNvSpPr>
          <p:nvPr>
            <p:ph type="ftr" sz="quarter" idx="11"/>
          </p:nvPr>
        </p:nvSpPr>
        <p:spPr>
          <a:xfrm>
            <a:off x="3581400" y="76200"/>
            <a:ext cx="2895600" cy="288925"/>
          </a:xfrm>
        </p:spPr>
        <p:txBody>
          <a:bodyPr/>
          <a:lstStyle/>
          <a:p>
            <a:endParaRPr lang="id-ID"/>
          </a:p>
        </p:txBody>
      </p:sp>
      <p:sp>
        <p:nvSpPr>
          <p:cNvPr id="16" name="Slide Number Placeholder 15"/>
          <p:cNvSpPr>
            <a:spLocks noGrp="1"/>
          </p:cNvSpPr>
          <p:nvPr>
            <p:ph type="sldNum" sz="quarter" idx="12"/>
          </p:nvPr>
        </p:nvSpPr>
        <p:spPr>
          <a:xfrm>
            <a:off x="8229600" y="6473952"/>
            <a:ext cx="758952" cy="246888"/>
          </a:xfrm>
        </p:spPr>
        <p:txBody>
          <a:bodyPr/>
          <a:lstStyle/>
          <a:p>
            <a:fld id="{51B15BE7-2461-41C4-A29E-F05354BFFB00}"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D1FBD91-1E6D-4183-B392-E4A1F3A565B1}" type="datetimeFigureOut">
              <a:rPr lang="id-ID" smtClean="0"/>
              <a:pPr/>
              <a:t>01/08/2017</a:t>
            </a:fld>
            <a:endParaRPr lang="id-ID"/>
          </a:p>
        </p:txBody>
      </p:sp>
      <p:sp>
        <p:nvSpPr>
          <p:cNvPr id="11" name="Footer Placeholder 10"/>
          <p:cNvSpPr>
            <a:spLocks noGrp="1"/>
          </p:cNvSpPr>
          <p:nvPr>
            <p:ph type="ftr" sz="quarter" idx="11"/>
          </p:nvPr>
        </p:nvSpPr>
        <p:spPr/>
        <p:txBody>
          <a:bodyPr/>
          <a:lstStyle/>
          <a:p>
            <a:endParaRPr lang="id-ID"/>
          </a:p>
        </p:txBody>
      </p:sp>
      <p:sp>
        <p:nvSpPr>
          <p:cNvPr id="16" name="Slide Number Placeholder 15"/>
          <p:cNvSpPr>
            <a:spLocks noGrp="1"/>
          </p:cNvSpPr>
          <p:nvPr>
            <p:ph type="sldNum" sz="quarter" idx="12"/>
          </p:nvPr>
        </p:nvSpPr>
        <p:spPr/>
        <p:txBody>
          <a:bodyPr/>
          <a:lstStyle/>
          <a:p>
            <a:fld id="{51B15BE7-2461-41C4-A29E-F05354BFFB00}" type="slidenum">
              <a:rPr lang="id-ID" smtClean="0"/>
              <a:pPr/>
              <a:t>‹#›</a:t>
            </a:fld>
            <a:endParaRPr lang="id-ID"/>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D1FBD91-1E6D-4183-B392-E4A1F3A565B1}" type="datetimeFigureOut">
              <a:rPr lang="id-ID" smtClean="0"/>
              <a:pPr/>
              <a:t>01/08/2017</a:t>
            </a:fld>
            <a:endParaRPr lang="id-ID"/>
          </a:p>
        </p:txBody>
      </p:sp>
      <p:sp>
        <p:nvSpPr>
          <p:cNvPr id="10" name="Footer Placeholder 9"/>
          <p:cNvSpPr>
            <a:spLocks noGrp="1"/>
          </p:cNvSpPr>
          <p:nvPr>
            <p:ph type="ftr" sz="quarter" idx="11"/>
          </p:nvPr>
        </p:nvSpPr>
        <p:spPr/>
        <p:txBody>
          <a:bodyPr/>
          <a:lstStyle/>
          <a:p>
            <a:endParaRPr lang="id-ID"/>
          </a:p>
        </p:txBody>
      </p:sp>
      <p:sp>
        <p:nvSpPr>
          <p:cNvPr id="31" name="Slide Number Placeholder 30"/>
          <p:cNvSpPr>
            <a:spLocks noGrp="1"/>
          </p:cNvSpPr>
          <p:nvPr>
            <p:ph type="sldNum" sz="quarter" idx="12"/>
          </p:nvPr>
        </p:nvSpPr>
        <p:spPr/>
        <p:txBody>
          <a:bodyPr/>
          <a:lstStyle/>
          <a:p>
            <a:fld id="{51B15BE7-2461-41C4-A29E-F05354BFFB00}"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D1FBD91-1E6D-4183-B392-E4A1F3A565B1}" type="datetimeFigureOut">
              <a:rPr lang="id-ID" smtClean="0"/>
              <a:pPr/>
              <a:t>01/08/2017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229600" y="6477000"/>
            <a:ext cx="762000" cy="246888"/>
          </a:xfrm>
        </p:spPr>
        <p:txBody>
          <a:bodyPr/>
          <a:lstStyle/>
          <a:p>
            <a:fld id="{51B15BE7-2461-41C4-A29E-F05354BFFB00}" type="slidenum">
              <a:rPr lang="id-ID" smtClean="0"/>
              <a:pPr/>
              <a:t>‹#›</a:t>
            </a:fld>
            <a:endParaRPr lang="id-ID"/>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D1FBD91-1E6D-4183-B392-E4A1F3A565B1}" type="datetimeFigureOut">
              <a:rPr lang="id-ID" smtClean="0"/>
              <a:pPr/>
              <a:t>01/08/2017</a:t>
            </a:fld>
            <a:endParaRPr lang="id-ID"/>
          </a:p>
        </p:txBody>
      </p:sp>
      <p:sp>
        <p:nvSpPr>
          <p:cNvPr id="21" name="Footer Placeholder 20"/>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1B15BE7-2461-41C4-A29E-F05354BFFB00}"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1FBD91-1E6D-4183-B392-E4A1F3A565B1}" type="datetimeFigureOut">
              <a:rPr lang="id-ID" smtClean="0"/>
              <a:pPr/>
              <a:t>01/08/2017</a:t>
            </a:fld>
            <a:endParaRPr lang="id-ID"/>
          </a:p>
        </p:txBody>
      </p:sp>
      <p:sp>
        <p:nvSpPr>
          <p:cNvPr id="24" name="Footer Placeholder 23"/>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1B15BE7-2461-41C4-A29E-F05354BFFB00}"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D1FBD91-1E6D-4183-B392-E4A1F3A565B1}" type="datetimeFigureOut">
              <a:rPr lang="id-ID" smtClean="0"/>
              <a:pPr/>
              <a:t>01/08/2017</a:t>
            </a:fld>
            <a:endParaRPr lang="id-ID"/>
          </a:p>
        </p:txBody>
      </p:sp>
      <p:sp>
        <p:nvSpPr>
          <p:cNvPr id="29" name="Footer Placeholder 28"/>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1B15BE7-2461-41C4-A29E-F05354BFFB00}"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D1FBD91-1E6D-4183-B392-E4A1F3A565B1}" type="datetimeFigureOut">
              <a:rPr lang="id-ID" smtClean="0"/>
              <a:pPr/>
              <a:t>01/08/2017</a:t>
            </a:fld>
            <a:endParaRPr lang="id-ID"/>
          </a:p>
        </p:txBody>
      </p:sp>
      <p:sp>
        <p:nvSpPr>
          <p:cNvPr id="5" name="Footer Placeholder 4"/>
          <p:cNvSpPr>
            <a:spLocks noGrp="1"/>
          </p:cNvSpPr>
          <p:nvPr>
            <p:ph type="ftr" sz="quarter" idx="11"/>
          </p:nvPr>
        </p:nvSpPr>
        <p:spPr/>
        <p:txBody>
          <a:bodyPr/>
          <a:lstStyle/>
          <a:p>
            <a:endParaRPr lang="id-ID"/>
          </a:p>
        </p:txBody>
      </p:sp>
      <p:sp>
        <p:nvSpPr>
          <p:cNvPr id="31" name="Slide Number Placeholder 30"/>
          <p:cNvSpPr>
            <a:spLocks noGrp="1"/>
          </p:cNvSpPr>
          <p:nvPr>
            <p:ph type="sldNum" sz="quarter" idx="12"/>
          </p:nvPr>
        </p:nvSpPr>
        <p:spPr/>
        <p:txBody>
          <a:bodyPr/>
          <a:lstStyle/>
          <a:p>
            <a:fld id="{51B15BE7-2461-41C4-A29E-F05354BFFB00}" type="slidenum">
              <a:rPr lang="id-ID" smtClean="0"/>
              <a:pPr/>
              <a:t>‹#›</a:t>
            </a:fld>
            <a:endParaRPr lang="id-ID"/>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D1FBD91-1E6D-4183-B392-E4A1F3A565B1}" type="datetimeFigureOut">
              <a:rPr lang="id-ID" smtClean="0"/>
              <a:pPr/>
              <a:t>01/08/2017</a:t>
            </a:fld>
            <a:endParaRPr lang="id-ID"/>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d-ID"/>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1B15BE7-2461-41C4-A29E-F05354BFFB00}" type="slidenum">
              <a:rPr lang="id-ID" smtClean="0"/>
              <a:pPr/>
              <a:t>‹#›</a:t>
            </a:fld>
            <a:endParaRPr lang="id-ID"/>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620688"/>
            <a:ext cx="7560840" cy="5400599"/>
          </a:xfrm>
        </p:spPr>
        <p:txBody>
          <a:bodyPr>
            <a:normAutofit fontScale="90000"/>
          </a:bodyPr>
          <a:lstStyle/>
          <a:p>
            <a:r>
              <a:rPr lang="id-ID" sz="5300" b="1" dirty="0" smtClean="0">
                <a:solidFill>
                  <a:schemeClr val="tx1"/>
                </a:solidFill>
                <a:latin typeface="Constantia" pitchFamily="18" charset="0"/>
                <a:cs typeface="Estrangelo Edessa" pitchFamily="66" charset="0"/>
              </a:rPr>
              <a:t>ISLAM DAN KEBANGSAAN</a:t>
            </a:r>
            <a:r>
              <a:rPr lang="id-ID" dirty="0" smtClean="0">
                <a:solidFill>
                  <a:schemeClr val="tx1"/>
                </a:solidFill>
              </a:rPr>
              <a:t/>
            </a:r>
            <a:br>
              <a:rPr lang="id-ID" dirty="0" smtClean="0">
                <a:solidFill>
                  <a:schemeClr val="tx1"/>
                </a:solidFill>
              </a:rPr>
            </a:br>
            <a:r>
              <a:rPr lang="id-ID" dirty="0" smtClean="0">
                <a:solidFill>
                  <a:schemeClr val="tx1"/>
                </a:solidFill>
              </a:rPr>
              <a:t/>
            </a:r>
            <a:br>
              <a:rPr lang="id-ID" dirty="0" smtClean="0">
                <a:solidFill>
                  <a:schemeClr val="tx1"/>
                </a:solidFill>
              </a:rPr>
            </a:br>
            <a:r>
              <a:rPr lang="id-ID" sz="2700" cap="none" dirty="0" smtClean="0">
                <a:solidFill>
                  <a:srgbClr val="002060"/>
                </a:solidFill>
                <a:latin typeface="Constantia" pitchFamily="18" charset="0"/>
              </a:rPr>
              <a:t>A. Rosyid Al Atok</a:t>
            </a:r>
            <a:r>
              <a:rPr lang="id-ID" sz="2700" dirty="0" smtClean="0">
                <a:solidFill>
                  <a:srgbClr val="002060"/>
                </a:solidFill>
              </a:rPr>
              <a:t/>
            </a:r>
            <a:br>
              <a:rPr lang="id-ID" sz="2700" dirty="0" smtClean="0">
                <a:solidFill>
                  <a:srgbClr val="002060"/>
                </a:solidFill>
              </a:rPr>
            </a:br>
            <a:r>
              <a:rPr lang="id-ID" sz="2200" cap="none" dirty="0" smtClean="0">
                <a:solidFill>
                  <a:srgbClr val="002060"/>
                </a:solidFill>
                <a:latin typeface="Constantia" pitchFamily="18" charset="0"/>
              </a:rPr>
              <a:t>Kepala Pusat Pengkajian Pancasila </a:t>
            </a:r>
            <a:br>
              <a:rPr lang="id-ID" sz="2200" cap="none" dirty="0" smtClean="0">
                <a:solidFill>
                  <a:srgbClr val="002060"/>
                </a:solidFill>
                <a:latin typeface="Constantia" pitchFamily="18" charset="0"/>
              </a:rPr>
            </a:br>
            <a:r>
              <a:rPr lang="id-ID" sz="2200" cap="none" dirty="0" smtClean="0">
                <a:solidFill>
                  <a:srgbClr val="002060"/>
                </a:solidFill>
                <a:latin typeface="Constantia" pitchFamily="18" charset="0"/>
              </a:rPr>
              <a:t>Universitas Negeri Malang</a:t>
            </a:r>
            <a:r>
              <a:rPr lang="id-ID" dirty="0" smtClean="0">
                <a:solidFill>
                  <a:schemeClr val="tx1"/>
                </a:solidFill>
              </a:rPr>
              <a:t/>
            </a:r>
            <a:br>
              <a:rPr lang="id-ID" dirty="0" smtClean="0">
                <a:solidFill>
                  <a:schemeClr val="tx1"/>
                </a:solidFill>
              </a:rPr>
            </a:br>
            <a:r>
              <a:rPr lang="id-ID" dirty="0" smtClean="0">
                <a:solidFill>
                  <a:schemeClr val="tx1"/>
                </a:solidFill>
              </a:rPr>
              <a:t/>
            </a:r>
            <a:br>
              <a:rPr lang="id-ID" dirty="0" smtClean="0">
                <a:solidFill>
                  <a:schemeClr val="tx1"/>
                </a:solidFill>
              </a:rPr>
            </a:br>
            <a:r>
              <a:rPr lang="id-ID" dirty="0" smtClean="0">
                <a:solidFill>
                  <a:schemeClr val="tx1"/>
                </a:solidFill>
              </a:rPr>
              <a:t/>
            </a:r>
            <a:br>
              <a:rPr lang="id-ID" dirty="0" smtClean="0">
                <a:solidFill>
                  <a:schemeClr val="tx1"/>
                </a:solidFill>
              </a:rPr>
            </a:br>
            <a:r>
              <a:rPr lang="id-ID" sz="2700" cap="none" dirty="0" smtClean="0">
                <a:solidFill>
                  <a:schemeClr val="tx1"/>
                </a:solidFill>
                <a:latin typeface="Estrangelo Edessa" pitchFamily="66" charset="0"/>
                <a:cs typeface="Estrangelo Edessa" pitchFamily="66" charset="0"/>
              </a:rPr>
              <a:t>2 Agustus 2017</a:t>
            </a:r>
            <a:r>
              <a:rPr lang="id-ID" sz="2700" dirty="0" smtClean="0">
                <a:solidFill>
                  <a:schemeClr val="tx1"/>
                </a:solidFill>
                <a:latin typeface="Constantia" pitchFamily="18" charset="0"/>
              </a:rPr>
              <a:t/>
            </a:r>
            <a:br>
              <a:rPr lang="id-ID" sz="2700" dirty="0" smtClean="0">
                <a:solidFill>
                  <a:schemeClr val="tx1"/>
                </a:solidFill>
                <a:latin typeface="Constantia" pitchFamily="18" charset="0"/>
              </a:rPr>
            </a:br>
            <a:r>
              <a:rPr lang="id-ID" sz="2700" b="1" dirty="0" smtClean="0">
                <a:solidFill>
                  <a:schemeClr val="tx1"/>
                </a:solidFill>
                <a:latin typeface="Constantia" pitchFamily="18" charset="0"/>
              </a:rPr>
              <a:t>Sarasehan Nasional </a:t>
            </a:r>
            <a:br>
              <a:rPr lang="id-ID" sz="2700" b="1" dirty="0" smtClean="0">
                <a:solidFill>
                  <a:schemeClr val="tx1"/>
                </a:solidFill>
                <a:latin typeface="Constantia" pitchFamily="18" charset="0"/>
              </a:rPr>
            </a:br>
            <a:r>
              <a:rPr lang="id-ID" sz="2700" b="1" dirty="0" smtClean="0">
                <a:solidFill>
                  <a:schemeClr val="tx1"/>
                </a:solidFill>
                <a:latin typeface="Constantia" pitchFamily="18" charset="0"/>
              </a:rPr>
              <a:t>dalam rangka MTQMN XV</a:t>
            </a:r>
            <a:br>
              <a:rPr lang="id-ID" sz="2700" b="1" dirty="0" smtClean="0">
                <a:solidFill>
                  <a:schemeClr val="tx1"/>
                </a:solidFill>
                <a:latin typeface="Constantia" pitchFamily="18" charset="0"/>
              </a:rPr>
            </a:br>
            <a:r>
              <a:rPr lang="id-ID" sz="2700" b="1" dirty="0" smtClean="0">
                <a:solidFill>
                  <a:schemeClr val="tx1"/>
                </a:solidFill>
                <a:latin typeface="Constantia" pitchFamily="18" charset="0"/>
              </a:rPr>
              <a:t>di Universitas Negeri Malang</a:t>
            </a:r>
            <a:r>
              <a:rPr lang="id-ID" b="1" dirty="0" smtClean="0"/>
              <a:t/>
            </a:r>
            <a:br>
              <a:rPr lang="id-ID" b="1" dirty="0" smtClean="0"/>
            </a:br>
            <a:endParaRPr lang="id-ID"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404664"/>
            <a:ext cx="8136904" cy="1569660"/>
          </a:xfrm>
          <a:prstGeom prst="rect">
            <a:avLst/>
          </a:prstGeom>
        </p:spPr>
        <p:txBody>
          <a:bodyPr wrap="square">
            <a:spAutoFit/>
          </a:bodyPr>
          <a:lstStyle/>
          <a:p>
            <a:pPr algn="r"/>
            <a:r>
              <a:rPr lang="ar-BH" sz="4800" dirty="0" smtClean="0">
                <a:latin typeface="Arabic Typesetting" pitchFamily="66" charset="-78"/>
                <a:cs typeface="Arabic Typesetting" pitchFamily="66" charset="-78"/>
              </a:rPr>
              <a:t>وإذقال إبرٰهيمُ ربّ اجعل هٰذا بلدا ءامنا وارزق أهله من الثمرٰت</a:t>
            </a:r>
            <a:r>
              <a:rPr lang="ar-BH" sz="4000" dirty="0" smtClean="0">
                <a:latin typeface="Arabic Typesetting" pitchFamily="66" charset="-78"/>
                <a:cs typeface="Arabic Typesetting" pitchFamily="66" charset="-78"/>
              </a:rPr>
              <a:t> </a:t>
            </a:r>
            <a:r>
              <a:rPr lang="ar-BH" sz="2000" dirty="0" smtClean="0">
                <a:latin typeface="Arabic Typesetting" pitchFamily="66" charset="-78"/>
                <a:cs typeface="Arabic Typesetting" pitchFamily="66" charset="-78"/>
              </a:rPr>
              <a:t>.... (البقرة ١٢٦)</a:t>
            </a:r>
            <a:endParaRPr lang="id-ID" sz="2000" dirty="0">
              <a:latin typeface="Arabic Typesetting" pitchFamily="66" charset="-78"/>
              <a:cs typeface="Arabic Typesetting" pitchFamily="66" charset="-78"/>
            </a:endParaRPr>
          </a:p>
        </p:txBody>
      </p:sp>
      <p:sp>
        <p:nvSpPr>
          <p:cNvPr id="6" name="Content Placeholder 2"/>
          <p:cNvSpPr>
            <a:spLocks noGrp="1"/>
          </p:cNvSpPr>
          <p:nvPr>
            <p:ph idx="1"/>
          </p:nvPr>
        </p:nvSpPr>
        <p:spPr>
          <a:xfrm>
            <a:off x="611560" y="2132856"/>
            <a:ext cx="7848872" cy="4320480"/>
          </a:xfrm>
        </p:spPr>
        <p:txBody>
          <a:bodyPr>
            <a:normAutofit/>
          </a:bodyPr>
          <a:lstStyle/>
          <a:p>
            <a:pPr algn="r">
              <a:buNone/>
            </a:pPr>
            <a:r>
              <a:rPr lang="ar-SA" sz="4800" dirty="0" smtClean="0">
                <a:latin typeface="Arabic Typesetting" pitchFamily="66" charset="-78"/>
                <a:cs typeface="Arabic Typesetting" pitchFamily="66" charset="-78"/>
              </a:rPr>
              <a:t>عَنِ ابْنِ عَبَّاسٍ رَضِيَ اللهُ عَنْهُ، قَالَ : قَالَ رَسُولُ اللَّهِ صَلَّى اللَّهُ عَلَيْهِ وَسَلَّمَ لِمَكَّةَ : مَا أَطْيَبَكِ مِنْ بَلَدٍ وَأَحَبَّكِ إِلَيَّ وَلَوْلاَ أَنَّ قَوْمِي أَخْرَجُونِي مِنْكِ مَا سَكَنْتُ غَيْرَكِ</a:t>
            </a:r>
            <a:endParaRPr lang="id-ID" sz="4800" dirty="0" smtClean="0">
              <a:latin typeface="Arabic Typesetting" pitchFamily="66" charset="-78"/>
              <a:cs typeface="Arabic Typesetting" pitchFamily="66" charset="-78"/>
            </a:endParaRPr>
          </a:p>
          <a:p>
            <a:pPr>
              <a:spcBef>
                <a:spcPts val="1200"/>
              </a:spcBef>
            </a:pPr>
            <a:r>
              <a:rPr lang="id-ID" sz="1800" dirty="0" smtClean="0">
                <a:latin typeface="Constantia" pitchFamily="18" charset="0"/>
              </a:rPr>
              <a:t>Dari Ibnu Abbas </a:t>
            </a:r>
            <a:r>
              <a:rPr lang="id-ID" sz="1800" i="1" dirty="0" smtClean="0">
                <a:latin typeface="Constantia" pitchFamily="18" charset="0"/>
              </a:rPr>
              <a:t>radhiyallahuanhu</a:t>
            </a:r>
            <a:r>
              <a:rPr lang="id-ID" sz="1800" dirty="0" smtClean="0">
                <a:latin typeface="Constantia" pitchFamily="18" charset="0"/>
              </a:rPr>
              <a:t>, ia berkata : Rasulullah </a:t>
            </a:r>
            <a:r>
              <a:rPr lang="id-ID" sz="1800" i="1" dirty="0" smtClean="0">
                <a:latin typeface="Constantia" pitchFamily="18" charset="0"/>
              </a:rPr>
              <a:t>SAW  </a:t>
            </a:r>
            <a:r>
              <a:rPr lang="id-ID" sz="1800" dirty="0" smtClean="0">
                <a:latin typeface="Constantia" pitchFamily="18" charset="0"/>
              </a:rPr>
              <a:t>bersabda kepada negeri Makkah : “Alangkah baiknya engkau dari negeri yang ada, dan engkau adalah negeri yang paling aku cintai, kalau bukan lantaran kaumku mengusirku darimu, aku tidak akan tinggal di negeri selainmu”. (HR Ibnu Hibban).</a:t>
            </a:r>
            <a:endParaRPr lang="id-ID" sz="1800" dirty="0">
              <a:latin typeface="Constant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76672"/>
            <a:ext cx="8064896" cy="5976664"/>
          </a:xfrm>
        </p:spPr>
        <p:txBody>
          <a:bodyPr>
            <a:normAutofit/>
          </a:bodyPr>
          <a:lstStyle/>
          <a:p>
            <a:pPr algn="ctr">
              <a:spcBef>
                <a:spcPts val="600"/>
              </a:spcBef>
              <a:buNone/>
            </a:pPr>
            <a:r>
              <a:rPr lang="id-ID" sz="2000" b="1" dirty="0" smtClean="0">
                <a:solidFill>
                  <a:srgbClr val="FF0000"/>
                </a:solidFill>
                <a:latin typeface="Constantia" pitchFamily="18" charset="0"/>
              </a:rPr>
              <a:t>Ketika Rasulullah Rindu Kampung Halaman</a:t>
            </a:r>
            <a:endParaRPr lang="id-ID" sz="2000" dirty="0" smtClean="0">
              <a:solidFill>
                <a:srgbClr val="FF0000"/>
              </a:solidFill>
              <a:latin typeface="Constantia" pitchFamily="18" charset="0"/>
            </a:endParaRPr>
          </a:p>
          <a:p>
            <a:pPr marL="0" indent="0">
              <a:spcBef>
                <a:spcPts val="1800"/>
              </a:spcBef>
              <a:buNone/>
            </a:pPr>
            <a:r>
              <a:rPr lang="id-ID" sz="1600" dirty="0" smtClean="0">
                <a:latin typeface="Constantia" pitchFamily="18" charset="0"/>
              </a:rPr>
              <a:t>Semenjak terusir dari kota kelahirannya, Makkah, Nabi memendam rasa semacam rindu. Kepada siapa saja yang baru kembali darinya, ia akan menanyakan tentang kabar kampung halamannya itu.</a:t>
            </a:r>
            <a:br>
              <a:rPr lang="id-ID" sz="1600" dirty="0" smtClean="0">
                <a:latin typeface="Constantia" pitchFamily="18" charset="0"/>
              </a:rPr>
            </a:br>
            <a:r>
              <a:rPr lang="id-ID" sz="1600" dirty="0" smtClean="0">
                <a:latin typeface="Constantia" pitchFamily="18" charset="0"/>
              </a:rPr>
              <a:t/>
            </a:r>
            <a:br>
              <a:rPr lang="id-ID" sz="1600" dirty="0" smtClean="0">
                <a:latin typeface="Constantia" pitchFamily="18" charset="0"/>
              </a:rPr>
            </a:br>
            <a:r>
              <a:rPr lang="id-ID" sz="1600" dirty="0" smtClean="0">
                <a:latin typeface="Constantia" pitchFamily="18" charset="0"/>
              </a:rPr>
              <a:t>Suatu hari seorang sahabat bernama </a:t>
            </a:r>
            <a:r>
              <a:rPr lang="id-ID" sz="1600" i="1" dirty="0" smtClean="0">
                <a:latin typeface="Constantia" pitchFamily="18" charset="0"/>
              </a:rPr>
              <a:t>Ashil Al-Ghifari </a:t>
            </a:r>
            <a:r>
              <a:rPr lang="id-ID" sz="1600" dirty="0" smtClean="0">
                <a:latin typeface="Constantia" pitchFamily="18" charset="0"/>
              </a:rPr>
              <a:t>baru kembali dari Makkah. Ketika hendak menemui Nabi, istri Rasulullah Aisyah </a:t>
            </a:r>
            <a:r>
              <a:rPr lang="id-ID" sz="1600" i="1" dirty="0" smtClean="0">
                <a:latin typeface="Constantia" pitchFamily="18" charset="0"/>
              </a:rPr>
              <a:t>Radiallahu Anha</a:t>
            </a:r>
            <a:r>
              <a:rPr lang="id-ID" sz="1600" dirty="0" smtClean="0">
                <a:latin typeface="Constantia" pitchFamily="18" charset="0"/>
              </a:rPr>
              <a:t> bertanya kepadanya, "Wahai Ashil, bagaimana keadaan Makkah sekarang?" </a:t>
            </a:r>
          </a:p>
          <a:p>
            <a:pPr marL="0" indent="0">
              <a:spcBef>
                <a:spcPts val="600"/>
              </a:spcBef>
              <a:buNone/>
            </a:pPr>
            <a:r>
              <a:rPr lang="id-ID" sz="1600" dirty="0" smtClean="0">
                <a:latin typeface="Constantia" pitchFamily="18" charset="0"/>
              </a:rPr>
              <a:t>Ashil menjawab, "Aku melihat Makkah subur wilayahnya, dan menjadi bening aliran sungainya."</a:t>
            </a:r>
            <a:br>
              <a:rPr lang="id-ID" sz="1600" dirty="0" smtClean="0">
                <a:latin typeface="Constantia" pitchFamily="18" charset="0"/>
              </a:rPr>
            </a:br>
            <a:r>
              <a:rPr lang="id-ID" sz="1600" dirty="0" smtClean="0">
                <a:latin typeface="Constantia" pitchFamily="18" charset="0"/>
              </a:rPr>
              <a:t/>
            </a:r>
            <a:br>
              <a:rPr lang="id-ID" sz="1600" dirty="0" smtClean="0">
                <a:latin typeface="Constantia" pitchFamily="18" charset="0"/>
              </a:rPr>
            </a:br>
            <a:r>
              <a:rPr lang="id-ID" sz="1600" dirty="0" smtClean="0">
                <a:latin typeface="Constantia" pitchFamily="18" charset="0"/>
              </a:rPr>
              <a:t>"Duduklah engkau, wahai Ashil. Tunggu sampai Rasulullah datang," kata Aisyah.</a:t>
            </a:r>
            <a:br>
              <a:rPr lang="id-ID" sz="1600" dirty="0" smtClean="0">
                <a:latin typeface="Constantia" pitchFamily="18" charset="0"/>
              </a:rPr>
            </a:br>
            <a:r>
              <a:rPr lang="id-ID" sz="1600" dirty="0" smtClean="0">
                <a:latin typeface="Constantia" pitchFamily="18" charset="0"/>
              </a:rPr>
              <a:t/>
            </a:r>
            <a:br>
              <a:rPr lang="id-ID" sz="1600" dirty="0" smtClean="0">
                <a:latin typeface="Constantia" pitchFamily="18" charset="0"/>
              </a:rPr>
            </a:br>
            <a:r>
              <a:rPr lang="id-ID" sz="1600" dirty="0" smtClean="0">
                <a:latin typeface="Constantia" pitchFamily="18" charset="0"/>
              </a:rPr>
              <a:t>Tak lama, Rasulullah pun keluar dari kamar dan menanyakan hal yang serupa. Ia berkata, "Wahai Ashil, ceritakanlah padaku bagaimana keadaan Makkah sekarang?"</a:t>
            </a:r>
            <a:br>
              <a:rPr lang="id-ID" sz="1600" dirty="0" smtClean="0">
                <a:latin typeface="Constantia" pitchFamily="18" charset="0"/>
              </a:rPr>
            </a:br>
            <a:r>
              <a:rPr lang="id-ID" sz="1600" dirty="0" smtClean="0">
                <a:latin typeface="Constantia" pitchFamily="18" charset="0"/>
              </a:rPr>
              <a:t/>
            </a:r>
            <a:br>
              <a:rPr lang="id-ID" sz="1600" dirty="0" smtClean="0">
                <a:latin typeface="Constantia" pitchFamily="18" charset="0"/>
              </a:rPr>
            </a:br>
            <a:r>
              <a:rPr lang="id-ID" sz="1600" dirty="0" smtClean="0">
                <a:latin typeface="Constantia" pitchFamily="18" charset="0"/>
              </a:rPr>
              <a:t>Ashil menjawab, "Aku melihat Mekkah subur wilayahnya, telah bening aliran sungainya, telah banyak tumbuh </a:t>
            </a:r>
            <a:r>
              <a:rPr lang="id-ID" sz="1600" i="1" dirty="0" smtClean="0">
                <a:latin typeface="Constantia" pitchFamily="18" charset="0"/>
              </a:rPr>
              <a:t>idzkir</a:t>
            </a:r>
            <a:r>
              <a:rPr lang="id-ID" sz="1600" dirty="0" smtClean="0">
                <a:latin typeface="Constantia" pitchFamily="18" charset="0"/>
              </a:rPr>
              <a:t>nya (nama sejenis pohon), telah tebal rumputnya, dan telah ranum </a:t>
            </a:r>
            <a:r>
              <a:rPr lang="id-ID" sz="1600" i="1" dirty="0" smtClean="0">
                <a:latin typeface="Constantia" pitchFamily="18" charset="0"/>
              </a:rPr>
              <a:t>salam</a:t>
            </a:r>
            <a:r>
              <a:rPr lang="id-ID" sz="1600" dirty="0" smtClean="0">
                <a:latin typeface="Constantia" pitchFamily="18" charset="0"/>
              </a:rPr>
              <a:t>nya (sejenis tanaman yang biasa digunakan untuk menyamak kulit)."</a:t>
            </a:r>
            <a:br>
              <a:rPr lang="id-ID" sz="1600" dirty="0" smtClean="0">
                <a:latin typeface="Constantia" pitchFamily="18" charset="0"/>
              </a:rPr>
            </a:br>
            <a:r>
              <a:rPr lang="id-ID" sz="1600" dirty="0" smtClean="0">
                <a:latin typeface="Constantia" pitchFamily="18" charset="0"/>
              </a:rPr>
              <a:t/>
            </a:r>
            <a:br>
              <a:rPr lang="id-ID" sz="1600" dirty="0" smtClean="0">
                <a:latin typeface="Constantia" pitchFamily="18" charset="0"/>
              </a:rPr>
            </a:br>
            <a:r>
              <a:rPr lang="id-ID" sz="1600" dirty="0" smtClean="0">
                <a:latin typeface="Constantia" pitchFamily="18" charset="0"/>
              </a:rPr>
              <a:t>"Cukup, wahai Ashil. Jangan kau buat kami bersedih," ucap Rasul dengan penuh rindu.</a:t>
            </a:r>
            <a:r>
              <a:rPr lang="id-ID" sz="1400" dirty="0" smtClean="0">
                <a:latin typeface="Constantia" pitchFamily="18" charset="0"/>
              </a:rPr>
              <a:t/>
            </a:r>
            <a:br>
              <a:rPr lang="id-ID" sz="1400" dirty="0" smtClean="0">
                <a:latin typeface="Constantia" pitchFamily="18" charset="0"/>
              </a:rPr>
            </a:br>
            <a:r>
              <a:rPr lang="id-ID" sz="1400" dirty="0" smtClean="0">
                <a:latin typeface="Constantia" pitchFamily="18" charset="0"/>
              </a:rPr>
              <a:t/>
            </a:r>
            <a:br>
              <a:rPr lang="id-ID" sz="1400" dirty="0" smtClean="0">
                <a:latin typeface="Constantia" pitchFamily="18" charset="0"/>
              </a:rPr>
            </a:br>
            <a:r>
              <a:rPr lang="id-ID" sz="1200" b="1" i="1" dirty="0" smtClean="0">
                <a:latin typeface="Constantia" pitchFamily="18" charset="0"/>
              </a:rPr>
              <a:t>Sumber: </a:t>
            </a:r>
            <a:r>
              <a:rPr lang="id-ID" sz="1200" i="1" dirty="0" smtClean="0">
                <a:latin typeface="Constantia" pitchFamily="18" charset="0"/>
              </a:rPr>
              <a:t>Disarikan dari Akhbar Makkah karangan Imam Abu Al-Walid Muhammad Al-Azraqi</a:t>
            </a:r>
            <a:endParaRPr lang="id-ID" sz="1200" dirty="0" smtClean="0">
              <a:latin typeface="Constantia" pitchFamily="18" charset="0"/>
            </a:endParaRPr>
          </a:p>
          <a:p>
            <a:pPr>
              <a:spcBef>
                <a:spcPts val="600"/>
              </a:spcBef>
              <a:buNone/>
            </a:pPr>
            <a:endParaRPr lang="id-ID" sz="1400" dirty="0">
              <a:latin typeface="Constant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686800" cy="739552"/>
          </a:xfrm>
        </p:spPr>
        <p:txBody>
          <a:bodyPr>
            <a:normAutofit/>
          </a:bodyPr>
          <a:lstStyle/>
          <a:p>
            <a:pPr algn="ctr"/>
            <a:r>
              <a:rPr lang="id-ID" sz="2800" b="1" dirty="0" smtClean="0">
                <a:latin typeface="Constantia" pitchFamily="18" charset="0"/>
              </a:rPr>
              <a:t>CINTA NABI SAW KEPADA KOTA MADINAH</a:t>
            </a:r>
            <a:endParaRPr lang="id-ID" sz="2800" b="1" dirty="0">
              <a:latin typeface="Constantia" pitchFamily="18" charset="0"/>
            </a:endParaRPr>
          </a:p>
        </p:txBody>
      </p:sp>
      <p:sp>
        <p:nvSpPr>
          <p:cNvPr id="3" name="Content Placeholder 2"/>
          <p:cNvSpPr>
            <a:spLocks noGrp="1"/>
          </p:cNvSpPr>
          <p:nvPr>
            <p:ph idx="1"/>
          </p:nvPr>
        </p:nvSpPr>
        <p:spPr>
          <a:xfrm>
            <a:off x="755576" y="1124744"/>
            <a:ext cx="7920880" cy="5544616"/>
          </a:xfrm>
        </p:spPr>
        <p:txBody>
          <a:bodyPr>
            <a:normAutofit fontScale="40000" lnSpcReduction="20000"/>
          </a:bodyPr>
          <a:lstStyle/>
          <a:p>
            <a:r>
              <a:rPr lang="id-ID" i="1" dirty="0" smtClean="0"/>
              <a:t> </a:t>
            </a:r>
            <a:endParaRPr lang="id-ID" dirty="0" smtClean="0"/>
          </a:p>
          <a:p>
            <a:pPr algn="r" rtl="1">
              <a:buNone/>
            </a:pPr>
            <a:r>
              <a:rPr lang="ar-SA" sz="9000" dirty="0" smtClean="0">
                <a:latin typeface="Arabic Typesetting" pitchFamily="66" charset="-78"/>
                <a:cs typeface="Arabic Typesetting" pitchFamily="66" charset="-78"/>
              </a:rPr>
              <a:t>اللَّهُمَّ حَبِّبْ إِلَيْنَا الْمَدِينَةَ كَحُبِّنَا مَكَّةَ أَوْ أَشَدَّ</a:t>
            </a:r>
            <a:endParaRPr lang="id-ID" sz="9000" dirty="0" smtClean="0">
              <a:latin typeface="Arabic Typesetting" pitchFamily="66" charset="-78"/>
              <a:cs typeface="Arabic Typesetting" pitchFamily="66" charset="-78"/>
            </a:endParaRPr>
          </a:p>
          <a:p>
            <a:pPr marL="0" indent="0">
              <a:buNone/>
            </a:pPr>
            <a:r>
              <a:rPr lang="id-ID" sz="4500" dirty="0" smtClean="0">
                <a:latin typeface="Constantia" pitchFamily="18" charset="0"/>
              </a:rPr>
              <a:t/>
            </a:r>
            <a:br>
              <a:rPr lang="id-ID" sz="4500" dirty="0" smtClean="0">
                <a:latin typeface="Constantia" pitchFamily="18" charset="0"/>
              </a:rPr>
            </a:br>
            <a:r>
              <a:rPr lang="id-ID" sz="4500" dirty="0" smtClean="0">
                <a:latin typeface="Constantia" pitchFamily="18" charset="0"/>
              </a:rPr>
              <a:t>“</a:t>
            </a:r>
            <a:r>
              <a:rPr lang="id-ID" sz="4000" dirty="0" smtClean="0">
                <a:latin typeface="Constantia" pitchFamily="18" charset="0"/>
              </a:rPr>
              <a:t>Ya Allah, jadikan kami mencintai Madinah seperti cinta kami kepada Makkah, atau melebihi cinta kami pada Makkah.” (HR al-Bukhari 7/161)</a:t>
            </a:r>
          </a:p>
          <a:p>
            <a:pPr>
              <a:buNone/>
            </a:pPr>
            <a:r>
              <a:rPr lang="id-ID" dirty="0" smtClean="0"/>
              <a:t> </a:t>
            </a:r>
          </a:p>
          <a:p>
            <a:pPr marL="0" indent="0" algn="r" rtl="1">
              <a:buNone/>
            </a:pPr>
            <a:r>
              <a:rPr lang="ar-SA" sz="8000" dirty="0" smtClean="0">
                <a:latin typeface="Arabic Typesetting" pitchFamily="66" charset="-78"/>
                <a:cs typeface="Arabic Typesetting" pitchFamily="66" charset="-78"/>
              </a:rPr>
              <a:t>اللَّهُمَّ بَارِكْ لَنَا فِي ثَمَرِنَا، وَبَارِكْ لَنَا فِي مَدِينَتِنَا، وَبَارِكْ لَنَا فِي صَاعِنَا، وَبَارِكْ لَنَا فِي مُدِّنَا</a:t>
            </a:r>
            <a:endParaRPr lang="id-ID" sz="8000" dirty="0" smtClean="0">
              <a:latin typeface="Arabic Typesetting" pitchFamily="66" charset="-78"/>
              <a:cs typeface="Arabic Typesetting" pitchFamily="66" charset="-78"/>
            </a:endParaRPr>
          </a:p>
          <a:p>
            <a:pPr marL="0" indent="0">
              <a:buNone/>
            </a:pPr>
            <a:r>
              <a:rPr lang="id-ID" sz="4000" dirty="0" smtClean="0">
                <a:latin typeface="Constantia" pitchFamily="18" charset="0"/>
              </a:rPr>
              <a:t>“Ya Allâh! Berilah kepada kami keberkahan pada buah-buahan kami, kota Madinah kami! Limpahkanlah keberkahan untuk kami pada setiap sha’ dan mud[2] kami dapatkan.” [HR. Muslim]</a:t>
            </a:r>
          </a:p>
          <a:p>
            <a:pPr>
              <a:buNone/>
            </a:pPr>
            <a:r>
              <a:rPr lang="id-ID" dirty="0" smtClean="0"/>
              <a:t> </a:t>
            </a:r>
          </a:p>
          <a:p>
            <a:pPr marL="0" indent="0" algn="r" rtl="1">
              <a:buNone/>
            </a:pPr>
            <a:r>
              <a:rPr lang="ar-SA" sz="8000" dirty="0" smtClean="0">
                <a:solidFill>
                  <a:schemeClr val="tx1"/>
                </a:solidFill>
                <a:latin typeface="Arabic Typesetting" pitchFamily="66" charset="-78"/>
                <a:cs typeface="Arabic Typesetting" pitchFamily="66" charset="-78"/>
              </a:rPr>
              <a:t>أَنَّ النَّبِيَّ صَلَّى اللَّهُ عَلَيْهِ وَسَلَّمَ كَانَ إِذَا قَدِمَ مِنْ سَفَرٍ فَنَظَرَ إِلَى جُدُرَاتِ الْمَدِينَةِ أَوْضَعَ رَاحِلَتَهُ وَإِنْ كَانَ عَلَى دَابَّةٍ حَرَّكَهَا مِنْ حُبِّهَا</a:t>
            </a:r>
            <a:endParaRPr lang="id-ID" sz="8000" dirty="0" smtClean="0">
              <a:solidFill>
                <a:schemeClr val="tx1"/>
              </a:solidFill>
              <a:latin typeface="Arabic Typesetting" pitchFamily="66" charset="-78"/>
              <a:cs typeface="Arabic Typesetting" pitchFamily="66" charset="-78"/>
            </a:endParaRPr>
          </a:p>
          <a:p>
            <a:pPr marL="0" indent="0">
              <a:buNone/>
            </a:pPr>
            <a:endParaRPr lang="id-ID" sz="3800" dirty="0" smtClean="0">
              <a:solidFill>
                <a:schemeClr val="tx1"/>
              </a:solidFill>
              <a:latin typeface="Constantia" pitchFamily="18" charset="0"/>
            </a:endParaRPr>
          </a:p>
          <a:p>
            <a:pPr marL="0" indent="0">
              <a:buNone/>
            </a:pPr>
            <a:r>
              <a:rPr lang="id-ID" sz="4000" dirty="0" smtClean="0">
                <a:solidFill>
                  <a:schemeClr val="tx1"/>
                </a:solidFill>
                <a:latin typeface="Constantia" pitchFamily="18" charset="0"/>
              </a:rPr>
              <a:t>“Sesunnga Nabi Shallallahu ‘alaihi wa sallam apabila pulang dari safarnya lalu melihat dinding-dinding kota Madinah sudah dekat, Beliau Shallallahu ‘alaihi wa sallam mempercepat perjalanannya, apabila berada diatas tunggangan maka Beliau segera memacunya, dikarenakan kecintaan Beliau terhadap kota Madinah.” {Imam al-Bukhari dari Anas RA)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2656"/>
            <a:ext cx="8686800" cy="962744"/>
          </a:xfrm>
        </p:spPr>
        <p:txBody>
          <a:bodyPr/>
          <a:lstStyle/>
          <a:p>
            <a:pPr algn="ctr"/>
            <a:r>
              <a:rPr lang="id-ID" b="1" dirty="0" smtClean="0">
                <a:solidFill>
                  <a:schemeClr val="tx1"/>
                </a:solidFill>
                <a:latin typeface="Constantia" pitchFamily="18" charset="0"/>
              </a:rPr>
              <a:t>	MEMBELA TANAH AIR</a:t>
            </a:r>
            <a:endParaRPr lang="id-ID" b="1" dirty="0">
              <a:solidFill>
                <a:schemeClr val="tx1"/>
              </a:solidFill>
              <a:latin typeface="Constantia" pitchFamily="18" charset="0"/>
            </a:endParaRPr>
          </a:p>
        </p:txBody>
      </p:sp>
      <p:sp>
        <p:nvSpPr>
          <p:cNvPr id="3" name="Content Placeholder 2"/>
          <p:cNvSpPr>
            <a:spLocks noGrp="1"/>
          </p:cNvSpPr>
          <p:nvPr>
            <p:ph idx="1"/>
          </p:nvPr>
        </p:nvSpPr>
        <p:spPr>
          <a:xfrm>
            <a:off x="683568" y="1628800"/>
            <a:ext cx="7704856" cy="4451325"/>
          </a:xfrm>
        </p:spPr>
        <p:txBody>
          <a:bodyPr>
            <a:normAutofit/>
          </a:bodyPr>
          <a:lstStyle/>
          <a:p>
            <a:pPr marL="0" indent="0" algn="r" rtl="1">
              <a:buNone/>
            </a:pPr>
            <a:r>
              <a:rPr lang="ar-BH" sz="4400" dirty="0" smtClean="0">
                <a:solidFill>
                  <a:schemeClr val="tx1"/>
                </a:solidFill>
                <a:latin typeface="Arabic Typesetting" pitchFamily="66" charset="-78"/>
                <a:cs typeface="Arabic Typesetting" pitchFamily="66" charset="-78"/>
              </a:rPr>
              <a:t>أذّن للّذين يُقٰتلون بأنّهم ظُلموا وإنّ الله على نصرهم لقديرٌ ٭ الّذين أخرجون من ديارهم بغير حقٍّ إلّا أن يّقولوا ربُّنااللهُ </a:t>
            </a:r>
            <a:r>
              <a:rPr lang="ar-BH" sz="4400" dirty="0" smtClean="0">
                <a:solidFill>
                  <a:schemeClr val="tx1"/>
                </a:solidFill>
                <a:latin typeface="Arabic Typesetting" pitchFamily="66" charset="-78"/>
                <a:cs typeface="Arabic Typesetting" pitchFamily="66" charset="-78"/>
              </a:rPr>
              <a:t>....</a:t>
            </a:r>
            <a:endParaRPr lang="id-ID" sz="4400" dirty="0" smtClean="0">
              <a:solidFill>
                <a:schemeClr val="tx1"/>
              </a:solidFill>
              <a:latin typeface="Arabic Typesetting" pitchFamily="66" charset="-78"/>
              <a:cs typeface="Arabic Typesetting" pitchFamily="66" charset="-78"/>
            </a:endParaRPr>
          </a:p>
          <a:p>
            <a:pPr marL="0" indent="0" algn="r" rtl="1">
              <a:buNone/>
            </a:pPr>
            <a:endParaRPr lang="id-ID" sz="2000" dirty="0" smtClean="0">
              <a:solidFill>
                <a:schemeClr val="tx1"/>
              </a:solidFill>
              <a:latin typeface="Constantia" pitchFamily="18" charset="0"/>
              <a:cs typeface="Arabic Typesetting" pitchFamily="66" charset="-78"/>
            </a:endParaRPr>
          </a:p>
          <a:p>
            <a:pPr marL="0" indent="0">
              <a:buNone/>
            </a:pPr>
            <a:r>
              <a:rPr lang="id-ID" sz="1800" dirty="0" smtClean="0">
                <a:solidFill>
                  <a:schemeClr val="tx1"/>
                </a:solidFill>
                <a:latin typeface="Constantia" pitchFamily="18" charset="0"/>
                <a:cs typeface="Arabic Typesetting" pitchFamily="66" charset="-78"/>
              </a:rPr>
              <a:t>Telah dijinkan (berperang) bagi orang-orang yang diperangi, karena sesungguhnya mereka telah dianiaya. Dan sesungguhnya Allah benar-benar Maha Kuasa menolong mereka. Yaitu orang-orang yang telah diusir dari kampung halaman mereka tanpa alasan yang benar, kecuali  karena mereka berkata: “Tuhan kami hanyalah Allah”. (Al Haj: 39-40)</a:t>
            </a:r>
            <a:endParaRPr lang="id-ID" sz="1800" dirty="0">
              <a:solidFill>
                <a:schemeClr val="tx1"/>
              </a:solidFill>
              <a:latin typeface="Constantia" pitchFamily="18" charset="0"/>
              <a:cs typeface="Arabic Typesetting" pitchFamily="66"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080120"/>
          </a:xfrm>
        </p:spPr>
        <p:txBody>
          <a:bodyPr>
            <a:noAutofit/>
          </a:bodyPr>
          <a:lstStyle/>
          <a:p>
            <a:pPr algn="ctr"/>
            <a:r>
              <a:rPr lang="id-ID" sz="3200" b="1" dirty="0" smtClean="0">
                <a:solidFill>
                  <a:schemeClr val="tx1"/>
                </a:solidFill>
                <a:latin typeface="Constantia" pitchFamily="18" charset="0"/>
              </a:rPr>
              <a:t>MENGHORMATI </a:t>
            </a:r>
            <a:r>
              <a:rPr lang="id-ID" sz="3200" b="1" dirty="0" smtClean="0">
                <a:solidFill>
                  <a:schemeClr val="tx1"/>
                </a:solidFill>
                <a:latin typeface="Constantia" pitchFamily="18" charset="0"/>
              </a:rPr>
              <a:t>dan </a:t>
            </a:r>
            <a:br>
              <a:rPr lang="id-ID" sz="3200" b="1" dirty="0" smtClean="0">
                <a:solidFill>
                  <a:schemeClr val="tx1"/>
                </a:solidFill>
                <a:latin typeface="Constantia" pitchFamily="18" charset="0"/>
              </a:rPr>
            </a:br>
            <a:r>
              <a:rPr lang="id-ID" sz="3200" b="1" dirty="0" smtClean="0">
                <a:solidFill>
                  <a:schemeClr val="tx1"/>
                </a:solidFill>
                <a:latin typeface="Constantia" pitchFamily="18" charset="0"/>
              </a:rPr>
              <a:t>MENGHARGAI perbedaan</a:t>
            </a:r>
            <a:endParaRPr lang="id-ID" sz="3200" b="1" dirty="0">
              <a:solidFill>
                <a:schemeClr val="tx1"/>
              </a:solidFill>
              <a:latin typeface="Constantia" pitchFamily="18" charset="0"/>
            </a:endParaRPr>
          </a:p>
        </p:txBody>
      </p:sp>
      <p:sp>
        <p:nvSpPr>
          <p:cNvPr id="4" name="Rectangle 3"/>
          <p:cNvSpPr/>
          <p:nvPr/>
        </p:nvSpPr>
        <p:spPr>
          <a:xfrm>
            <a:off x="683568" y="2708920"/>
            <a:ext cx="2736304" cy="165618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smtClean="0">
              <a:solidFill>
                <a:schemeClr val="bg1"/>
              </a:solidFill>
              <a:latin typeface="Arabic Typesetting" pitchFamily="66" charset="-78"/>
              <a:cs typeface="Arabic Typesetting" pitchFamily="66" charset="-78"/>
            </a:endParaRPr>
          </a:p>
          <a:p>
            <a:pPr algn="ctr"/>
            <a:r>
              <a:rPr lang="id-ID" sz="4400" b="1" dirty="0" smtClean="0">
                <a:solidFill>
                  <a:schemeClr val="bg1"/>
                </a:solidFill>
                <a:latin typeface="Constantia" pitchFamily="18" charset="0"/>
                <a:cs typeface="Arabic Typesetting" pitchFamily="66" charset="-78"/>
              </a:rPr>
              <a:t>TA’ARUF</a:t>
            </a:r>
            <a:endParaRPr lang="id-ID" sz="4400" b="1" dirty="0">
              <a:solidFill>
                <a:schemeClr val="bg1"/>
              </a:solidFill>
              <a:latin typeface="Constantia" pitchFamily="18" charset="0"/>
              <a:cs typeface="Arabic Typesetting" pitchFamily="66" charset="-78"/>
            </a:endParaRPr>
          </a:p>
          <a:p>
            <a:pPr algn="ctr"/>
            <a:r>
              <a:rPr lang="id-ID" sz="5400" dirty="0" smtClean="0">
                <a:solidFill>
                  <a:schemeClr val="bg1"/>
                </a:solidFill>
                <a:latin typeface="Arabic Typesetting" pitchFamily="66" charset="-78"/>
                <a:cs typeface="Arabic Typesetting" pitchFamily="66" charset="-78"/>
              </a:rPr>
              <a:t>...</a:t>
            </a:r>
            <a:r>
              <a:rPr lang="ar-BH" sz="5400" dirty="0" smtClean="0">
                <a:solidFill>
                  <a:schemeClr val="bg1"/>
                </a:solidFill>
                <a:latin typeface="Arabic Typesetting" pitchFamily="66" charset="-78"/>
                <a:cs typeface="Arabic Typesetting" pitchFamily="66" charset="-78"/>
              </a:rPr>
              <a:t>لتعارفوا</a:t>
            </a:r>
            <a:r>
              <a:rPr lang="id-ID" sz="5400" dirty="0" smtClean="0">
                <a:solidFill>
                  <a:schemeClr val="bg1"/>
                </a:solidFill>
                <a:latin typeface="Arabic Typesetting" pitchFamily="66" charset="-78"/>
                <a:cs typeface="Arabic Typesetting" pitchFamily="66" charset="-78"/>
              </a:rPr>
              <a:t>...</a:t>
            </a:r>
          </a:p>
          <a:p>
            <a:pPr algn="ctr"/>
            <a:endParaRPr lang="id-ID" dirty="0" smtClean="0">
              <a:solidFill>
                <a:schemeClr val="bg1"/>
              </a:solidFill>
              <a:latin typeface="Arabic Typesetting" pitchFamily="66" charset="-78"/>
              <a:cs typeface="Arabic Typesetting" pitchFamily="66" charset="-78"/>
            </a:endParaRPr>
          </a:p>
        </p:txBody>
      </p:sp>
      <p:sp>
        <p:nvSpPr>
          <p:cNvPr id="5" name="Rounded Rectangle 4"/>
          <p:cNvSpPr/>
          <p:nvPr/>
        </p:nvSpPr>
        <p:spPr>
          <a:xfrm>
            <a:off x="4139952" y="1844824"/>
            <a:ext cx="4248472" cy="396044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a:r>
              <a:rPr lang="id-ID" sz="2400" b="1" dirty="0" smtClean="0">
                <a:solidFill>
                  <a:schemeClr val="tx1"/>
                </a:solidFill>
                <a:latin typeface="Constantia" pitchFamily="18" charset="0"/>
              </a:rPr>
              <a:t>SALING :</a:t>
            </a:r>
          </a:p>
          <a:p>
            <a:pPr marL="360363" indent="-269875">
              <a:buFont typeface="Arial" pitchFamily="34" charset="0"/>
              <a:buChar char="•"/>
            </a:pPr>
            <a:r>
              <a:rPr lang="id-ID" sz="2400" b="1" dirty="0" smtClean="0">
                <a:solidFill>
                  <a:schemeClr val="tx1"/>
                </a:solidFill>
                <a:latin typeface="Constantia" pitchFamily="18" charset="0"/>
              </a:rPr>
              <a:t>MENGENAL</a:t>
            </a:r>
          </a:p>
          <a:p>
            <a:pPr marL="360363" indent="-269875">
              <a:buFont typeface="Arial" pitchFamily="34" charset="0"/>
              <a:buChar char="•"/>
            </a:pPr>
            <a:r>
              <a:rPr lang="id-ID" sz="2400" b="1" dirty="0" smtClean="0">
                <a:solidFill>
                  <a:schemeClr val="tx1"/>
                </a:solidFill>
                <a:latin typeface="Constantia" pitchFamily="18" charset="0"/>
              </a:rPr>
              <a:t>MEMAHAMI</a:t>
            </a:r>
          </a:p>
          <a:p>
            <a:pPr marL="360363" indent="-269875">
              <a:buFont typeface="Arial" pitchFamily="34" charset="0"/>
              <a:buChar char="•"/>
            </a:pPr>
            <a:r>
              <a:rPr lang="id-ID" sz="2400" b="1" dirty="0" smtClean="0">
                <a:solidFill>
                  <a:schemeClr val="tx1"/>
                </a:solidFill>
                <a:latin typeface="Constantia" pitchFamily="18" charset="0"/>
              </a:rPr>
              <a:t>MENGERTI </a:t>
            </a:r>
          </a:p>
          <a:p>
            <a:pPr marL="360363" indent="-269875">
              <a:buFont typeface="Arial" pitchFamily="34" charset="0"/>
              <a:buChar char="•"/>
            </a:pPr>
            <a:r>
              <a:rPr lang="id-ID" sz="2400" b="1" dirty="0" smtClean="0">
                <a:solidFill>
                  <a:schemeClr val="tx1"/>
                </a:solidFill>
                <a:latin typeface="Constantia" pitchFamily="18" charset="0"/>
              </a:rPr>
              <a:t>MENGHARGAI</a:t>
            </a:r>
          </a:p>
          <a:p>
            <a:pPr marL="360363" indent="-269875">
              <a:buFont typeface="Arial" pitchFamily="34" charset="0"/>
              <a:buChar char="•"/>
            </a:pPr>
            <a:r>
              <a:rPr lang="id-ID" sz="2400" b="1" dirty="0" smtClean="0">
                <a:solidFill>
                  <a:schemeClr val="tx1"/>
                </a:solidFill>
                <a:latin typeface="Constantia" pitchFamily="18" charset="0"/>
              </a:rPr>
              <a:t>MENGHORMATI</a:t>
            </a:r>
          </a:p>
          <a:p>
            <a:pPr marL="360363" indent="-269875">
              <a:buFont typeface="Arial" pitchFamily="34" charset="0"/>
              <a:buChar char="•"/>
            </a:pPr>
            <a:r>
              <a:rPr lang="id-ID" sz="2400" b="1" dirty="0" smtClean="0">
                <a:solidFill>
                  <a:schemeClr val="tx1"/>
                </a:solidFill>
                <a:latin typeface="Constantia" pitchFamily="18" charset="0"/>
              </a:rPr>
              <a:t>MENGASIHI</a:t>
            </a:r>
          </a:p>
          <a:p>
            <a:pPr marL="360363" indent="-269875">
              <a:buFont typeface="Arial" pitchFamily="34" charset="0"/>
              <a:buChar char="•"/>
            </a:pPr>
            <a:r>
              <a:rPr lang="id-ID" sz="2400" b="1" dirty="0" smtClean="0">
                <a:solidFill>
                  <a:schemeClr val="tx1"/>
                </a:solidFill>
                <a:latin typeface="Constantia" pitchFamily="18" charset="0"/>
              </a:rPr>
              <a:t>TOLONG MENOLONG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08912" cy="6048672"/>
          </a:xfrm>
        </p:spPr>
        <p:txBody>
          <a:bodyPr>
            <a:normAutofit fontScale="62500" lnSpcReduction="20000"/>
          </a:bodyPr>
          <a:lstStyle/>
          <a:p>
            <a:endParaRPr lang="id-ID" dirty="0" smtClean="0"/>
          </a:p>
          <a:p>
            <a:pPr algn="r" rtl="1">
              <a:buNone/>
            </a:pPr>
            <a:r>
              <a:rPr lang="ar-SA" sz="7700" dirty="0" smtClean="0">
                <a:latin typeface="Arabic Typesetting" pitchFamily="66" charset="-78"/>
                <a:cs typeface="Arabic Typesetting" pitchFamily="66" charset="-78"/>
              </a:rPr>
              <a:t>وإذا حُيِّيتم بتحِيَّةٍ فحَيُّوا بأحسن منها أورُدُّوها</a:t>
            </a:r>
            <a:r>
              <a:rPr lang="id-ID" sz="5700" dirty="0" smtClean="0">
                <a:latin typeface="Arabic Typesetting" pitchFamily="66" charset="-78"/>
                <a:cs typeface="Arabic Typesetting" pitchFamily="66" charset="-78"/>
              </a:rPr>
              <a:t> .....</a:t>
            </a:r>
          </a:p>
          <a:p>
            <a:endParaRPr lang="id-ID" dirty="0" smtClean="0"/>
          </a:p>
          <a:p>
            <a:pPr marL="0" indent="0">
              <a:buNone/>
            </a:pPr>
            <a:r>
              <a:rPr lang="id-ID" sz="2600" dirty="0" smtClean="0">
                <a:latin typeface="Constantia" pitchFamily="18" charset="0"/>
              </a:rPr>
              <a:t>Dan apabila kamu diberi penghormatan dengan sesuatu penghormatan, maka balaslah penghormatan itu dengan yang lebih baik dari padanya, atau balaslah penghormatan itu </a:t>
            </a:r>
            <a:r>
              <a:rPr lang="id-ID" sz="2600" dirty="0" smtClean="0">
                <a:latin typeface="Constantia" pitchFamily="18" charset="0"/>
              </a:rPr>
              <a:t>dengan </a:t>
            </a:r>
            <a:r>
              <a:rPr lang="id-ID" sz="2600" dirty="0" smtClean="0">
                <a:latin typeface="Constantia" pitchFamily="18" charset="0"/>
              </a:rPr>
              <a:t>yang serupa (Q.S an Nisa’ 86).</a:t>
            </a:r>
          </a:p>
          <a:p>
            <a:pPr marL="0" indent="0">
              <a:buNone/>
            </a:pPr>
            <a:endParaRPr lang="id-ID" sz="2000" dirty="0" smtClean="0">
              <a:latin typeface="Constantia" pitchFamily="18" charset="0"/>
            </a:endParaRPr>
          </a:p>
          <a:p>
            <a:pPr algn="r">
              <a:buNone/>
            </a:pPr>
            <a:r>
              <a:rPr lang="ar-BH" sz="7700" dirty="0" smtClean="0">
                <a:latin typeface="Arabic Typesetting" pitchFamily="66" charset="-78"/>
                <a:cs typeface="Arabic Typesetting" pitchFamily="66" charset="-78"/>
              </a:rPr>
              <a:t>ولاتسُبّواالّذين يدعون من دون  الله فيَسُبّوااللهَ عدواً بغير علمٍ كذالك زيّنّا لكلّ أمّة عملَهم ثمّ الى ربّهم مَرجِعهم فيُنبِّئهم بماكانوايعملون </a:t>
            </a:r>
            <a:endParaRPr lang="id-ID" sz="7700" dirty="0" smtClean="0">
              <a:latin typeface="Arabic Typesetting" pitchFamily="66" charset="-78"/>
              <a:cs typeface="Arabic Typesetting" pitchFamily="66" charset="-78"/>
            </a:endParaRPr>
          </a:p>
          <a:p>
            <a:endParaRPr lang="id-ID" sz="3600" dirty="0" smtClean="0">
              <a:latin typeface="Constantia" pitchFamily="18" charset="0"/>
            </a:endParaRPr>
          </a:p>
          <a:p>
            <a:pPr marL="0" indent="0">
              <a:buNone/>
            </a:pPr>
            <a:r>
              <a:rPr lang="id-ID" sz="2600" dirty="0" smtClean="0">
                <a:latin typeface="Constantia" pitchFamily="18" charset="0"/>
              </a:rPr>
              <a:t>Dan janganlah kamu memaki sembahan-sembahan yang mereka sembah selain Allah, karena mereka nanti akan memaki Allah dengan melampaui batas tanpa pengetahuan. Demikianlah Kami jadikan setiap umat menganggap baik pekerjaan mereka. Kemudian kepada Tuhan merekalah kembali mereka, lalu </a:t>
            </a:r>
            <a:r>
              <a:rPr lang="id-ID" sz="2600" dirty="0" smtClean="0">
                <a:latin typeface="Constantia" pitchFamily="18" charset="0"/>
              </a:rPr>
              <a:t> dia </a:t>
            </a:r>
            <a:r>
              <a:rPr lang="id-ID" sz="2600" dirty="0" smtClean="0">
                <a:latin typeface="Constantia" pitchFamily="18" charset="0"/>
              </a:rPr>
              <a:t>memberitakan kepada mereka apa yang dahulu mereka kerjakan.” (Qs al-An’am : 108)</a:t>
            </a:r>
          </a:p>
          <a:p>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476672"/>
            <a:ext cx="7704856" cy="6120680"/>
          </a:xfrm>
        </p:spPr>
        <p:txBody>
          <a:bodyPr>
            <a:normAutofit fontScale="92500"/>
          </a:bodyPr>
          <a:lstStyle/>
          <a:p>
            <a:endParaRPr lang="id-ID" sz="1600" dirty="0" smtClean="0">
              <a:latin typeface="Constantia" pitchFamily="18" charset="0"/>
            </a:endParaRPr>
          </a:p>
          <a:p>
            <a:pPr marL="0" indent="0" algn="r" rtl="1">
              <a:buNone/>
            </a:pPr>
            <a:r>
              <a:rPr lang="ar-SA" sz="5600" dirty="0" smtClean="0">
                <a:latin typeface="Arabic Typesetting" pitchFamily="66" charset="-78"/>
                <a:cs typeface="Arabic Typesetting" pitchFamily="66" charset="-78"/>
              </a:rPr>
              <a:t>وَالَّذِينَ تَبَوَّءُوا الدَّارَ وَالْإِيمَانَ مِنْ قَبْلِهِمْ يُحِبُّونَ مَنْ هَاجَرَ إِلَيْهِمْ</a:t>
            </a:r>
            <a:r>
              <a:rPr lang="id-ID" sz="5600" dirty="0" smtClean="0">
                <a:latin typeface="Arabic Typesetting" pitchFamily="66" charset="-78"/>
                <a:cs typeface="Arabic Typesetting" pitchFamily="66" charset="-78"/>
              </a:rPr>
              <a:t>.... </a:t>
            </a:r>
            <a:r>
              <a:rPr lang="id-ID" sz="1600" dirty="0" smtClean="0"/>
              <a:t/>
            </a:r>
            <a:br>
              <a:rPr lang="id-ID" sz="1600" dirty="0" smtClean="0"/>
            </a:br>
            <a:endParaRPr lang="id-ID" sz="1600" dirty="0" smtClean="0"/>
          </a:p>
          <a:p>
            <a:pPr marL="0" indent="0">
              <a:buNone/>
            </a:pPr>
            <a:r>
              <a:rPr lang="id-ID" sz="2200" dirty="0" smtClean="0">
                <a:latin typeface="Constantia" pitchFamily="18" charset="0"/>
              </a:rPr>
              <a:t>Dan orang-orang yang telah menempati kota Madinah dan telah beriman sebelum mereka, mereka ‘mencintai’ orang yang berhijrah kepada mereka .... (Al-Hasyr 9)</a:t>
            </a:r>
          </a:p>
          <a:p>
            <a:pPr algn="r">
              <a:buNone/>
            </a:pPr>
            <a:r>
              <a:rPr lang="id-ID" sz="4600" dirty="0" smtClean="0"/>
              <a:t/>
            </a:r>
            <a:br>
              <a:rPr lang="id-ID" sz="4600" dirty="0" smtClean="0"/>
            </a:br>
            <a:r>
              <a:rPr lang="id-ID" sz="4600" dirty="0" smtClean="0"/>
              <a:t>..... </a:t>
            </a:r>
            <a:r>
              <a:rPr lang="ar-SA" sz="4600" dirty="0" smtClean="0">
                <a:latin typeface="Arabic Typesetting" pitchFamily="66" charset="-78"/>
                <a:cs typeface="Arabic Typesetting" pitchFamily="66" charset="-78"/>
              </a:rPr>
              <a:t>واحسن كمآاحسن الله إليك ولاتبغ الفساد فى </a:t>
            </a:r>
            <a:r>
              <a:rPr lang="ar-SA" sz="4600" dirty="0" smtClean="0">
                <a:latin typeface="Arabic Typesetting" pitchFamily="66" charset="-78"/>
                <a:cs typeface="Arabic Typesetting" pitchFamily="66" charset="-78"/>
              </a:rPr>
              <a:t>الأرض</a:t>
            </a:r>
            <a:endParaRPr lang="id-ID" sz="4600" dirty="0" smtClean="0">
              <a:latin typeface="Arabic Typesetting" pitchFamily="66" charset="-78"/>
              <a:cs typeface="Arabic Typesetting" pitchFamily="66" charset="-78"/>
            </a:endParaRPr>
          </a:p>
          <a:p>
            <a:endParaRPr lang="id-ID" sz="1600" dirty="0" smtClean="0"/>
          </a:p>
          <a:p>
            <a:pPr marL="0" indent="0">
              <a:buNone/>
            </a:pPr>
            <a:r>
              <a:rPr lang="id-ID" sz="2200" dirty="0" smtClean="0">
                <a:latin typeface="Constantia" pitchFamily="18" charset="0"/>
              </a:rPr>
              <a:t>Berbuat</a:t>
            </a:r>
            <a:r>
              <a:rPr lang="id-ID" sz="2200" i="1" dirty="0" smtClean="0">
                <a:latin typeface="Constantia" pitchFamily="18" charset="0"/>
              </a:rPr>
              <a:t> </a:t>
            </a:r>
            <a:r>
              <a:rPr lang="id-ID" sz="2200" dirty="0" smtClean="0">
                <a:latin typeface="Constantia" pitchFamily="18" charset="0"/>
              </a:rPr>
              <a:t> baiklah (kepada manusia) sebagai mana Allah telah berbuat baik kepadamu. (Q.S  Al Qashash 77</a:t>
            </a:r>
            <a:r>
              <a:rPr lang="id-ID" sz="2200" dirty="0" smtClean="0">
                <a:latin typeface="Constantia" pitchFamily="18" charset="0"/>
              </a:rPr>
              <a:t>).</a:t>
            </a:r>
            <a:endParaRPr lang="id-ID" sz="2200" dirty="0" smtClean="0">
              <a:latin typeface="Constant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268760"/>
            <a:ext cx="8064896" cy="4811365"/>
          </a:xfrm>
        </p:spPr>
        <p:txBody>
          <a:bodyPr>
            <a:normAutofit lnSpcReduction="10000"/>
          </a:bodyPr>
          <a:lstStyle/>
          <a:p>
            <a:pPr marL="0" indent="0" algn="r" rtl="1">
              <a:buNone/>
            </a:pPr>
            <a:r>
              <a:rPr lang="ar-BH" sz="4000" dirty="0" smtClean="0">
                <a:latin typeface="Arabic Typesetting" pitchFamily="66" charset="-78"/>
                <a:cs typeface="Arabic Typesetting" pitchFamily="66" charset="-78"/>
              </a:rPr>
              <a:t>وإن احدٌ من المشركينَ اْستجاركَ فأجِرْه حتّى يسمَعَ كلًٰمَ الله ثمّ أبلِغْه مأْمنهُ ذٰلك بأنّهم قومٌ لا يعلمون</a:t>
            </a:r>
            <a:endParaRPr lang="id-ID" sz="4000" dirty="0" smtClean="0">
              <a:latin typeface="Arabic Typesetting" pitchFamily="66" charset="-78"/>
              <a:cs typeface="Arabic Typesetting" pitchFamily="66" charset="-78"/>
            </a:endParaRPr>
          </a:p>
          <a:p>
            <a:pPr marL="0" indent="0">
              <a:buNone/>
            </a:pPr>
            <a:r>
              <a:rPr lang="id-ID" sz="1800" dirty="0" smtClean="0">
                <a:latin typeface="Constantia" pitchFamily="18" charset="0"/>
              </a:rPr>
              <a:t>Dan jika seorang diantara orang-orang musyrikin itu meminta perlindungan kepadamu, maka lindungilah ia supaya ia sempat mendengar firman Allah, kemudian antarkanlah ia ketempat yang aman baginya. </a:t>
            </a:r>
            <a:r>
              <a:rPr lang="id-ID" sz="1800" dirty="0" smtClean="0">
                <a:latin typeface="Constantia" pitchFamily="18" charset="0"/>
              </a:rPr>
              <a:t>D</a:t>
            </a:r>
            <a:r>
              <a:rPr lang="id-ID" sz="1800" dirty="0" smtClean="0">
                <a:latin typeface="Constantia" pitchFamily="18" charset="0"/>
              </a:rPr>
              <a:t>emikian </a:t>
            </a:r>
            <a:r>
              <a:rPr lang="id-ID" sz="1800" dirty="0" smtClean="0">
                <a:latin typeface="Constantia" pitchFamily="18" charset="0"/>
              </a:rPr>
              <a:t>itu disebabkan mereka kaum yang tidak mengetahui. (QS At-Taubah 6)</a:t>
            </a:r>
          </a:p>
          <a:p>
            <a:endParaRPr lang="id-ID" sz="1400" dirty="0" smtClean="0"/>
          </a:p>
          <a:p>
            <a:pPr algn="r">
              <a:buNone/>
            </a:pPr>
            <a:r>
              <a:rPr lang="id-ID" sz="4800" dirty="0" smtClean="0">
                <a:latin typeface="Arabic Typesetting" pitchFamily="66" charset="-78"/>
                <a:cs typeface="Arabic Typesetting" pitchFamily="66" charset="-78"/>
              </a:rPr>
              <a:t> </a:t>
            </a:r>
            <a:r>
              <a:rPr lang="id-ID" sz="3300" dirty="0" smtClean="0">
                <a:latin typeface="Arabic Typesetting" pitchFamily="66" charset="-78"/>
                <a:cs typeface="Arabic Typesetting" pitchFamily="66" charset="-78"/>
              </a:rPr>
              <a:t>[</a:t>
            </a:r>
            <a:r>
              <a:rPr lang="ar-SA" sz="3300" dirty="0" smtClean="0">
                <a:latin typeface="Arabic Typesetting" pitchFamily="66" charset="-78"/>
                <a:cs typeface="Arabic Typesetting" pitchFamily="66" charset="-78"/>
              </a:rPr>
              <a:t>رواه البخاري ومسلم </a:t>
            </a:r>
            <a:r>
              <a:rPr lang="id-ID" sz="3300" dirty="0" smtClean="0">
                <a:latin typeface="Arabic Typesetting" pitchFamily="66" charset="-78"/>
                <a:cs typeface="Arabic Typesetting" pitchFamily="66" charset="-78"/>
              </a:rPr>
              <a:t>]</a:t>
            </a:r>
            <a:r>
              <a:rPr lang="id-ID" sz="4800" dirty="0" smtClean="0">
                <a:latin typeface="Arabic Typesetting" pitchFamily="66" charset="-78"/>
                <a:cs typeface="Arabic Typesetting" pitchFamily="66" charset="-78"/>
              </a:rPr>
              <a:t> </a:t>
            </a:r>
            <a:r>
              <a:rPr lang="ar-SA" sz="4800" dirty="0" smtClean="0">
                <a:latin typeface="Arabic Typesetting" pitchFamily="66" charset="-78"/>
                <a:cs typeface="Arabic Typesetting" pitchFamily="66" charset="-78"/>
              </a:rPr>
              <a:t>لاَ </a:t>
            </a:r>
            <a:r>
              <a:rPr lang="ar-SA" sz="4800" dirty="0" smtClean="0">
                <a:latin typeface="Arabic Typesetting" pitchFamily="66" charset="-78"/>
                <a:cs typeface="Arabic Typesetting" pitchFamily="66" charset="-78"/>
              </a:rPr>
              <a:t>يُؤْمِنُ أَحَدُكُمْ حَتَّى يُحِبَّ لأَخِيْهِ مَا يُحِبُّ لِنَفْسِهِ</a:t>
            </a:r>
            <a:endParaRPr lang="id-ID" sz="4800" dirty="0" smtClean="0">
              <a:latin typeface="Arabic Typesetting" pitchFamily="66" charset="-78"/>
              <a:cs typeface="Arabic Typesetting" pitchFamily="66" charset="-78"/>
            </a:endParaRPr>
          </a:p>
          <a:p>
            <a:endParaRPr lang="id-ID" sz="1400" dirty="0" smtClean="0"/>
          </a:p>
          <a:p>
            <a:pPr marL="0" indent="0">
              <a:buNone/>
            </a:pPr>
            <a:r>
              <a:rPr lang="id-ID" sz="1900" dirty="0" smtClean="0">
                <a:latin typeface="Constantia" pitchFamily="18" charset="0"/>
              </a:rPr>
              <a:t>“Tidaklah beriman seseorang di antaramu sehingga mencintai saudaranya seperti mencintai dirinya sendiri”. (HR. Bukhari dan Muslim)</a:t>
            </a:r>
          </a:p>
          <a:p>
            <a:pPr>
              <a:buNone/>
            </a:pPr>
            <a:endParaRPr lang="id-ID"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id-ID" b="1" dirty="0" smtClean="0">
                <a:latin typeface="Constantia" pitchFamily="18" charset="0"/>
              </a:rPr>
              <a:t>hidup </a:t>
            </a:r>
            <a:r>
              <a:rPr lang="id-ID" b="1" dirty="0" smtClean="0">
                <a:latin typeface="Constantia" pitchFamily="18" charset="0"/>
              </a:rPr>
              <a:t>bersama </a:t>
            </a:r>
            <a:endParaRPr lang="id-ID" dirty="0"/>
          </a:p>
        </p:txBody>
      </p:sp>
      <p:sp>
        <p:nvSpPr>
          <p:cNvPr id="5" name="Content Placeholder 2"/>
          <p:cNvSpPr txBox="1">
            <a:spLocks/>
          </p:cNvSpPr>
          <p:nvPr/>
        </p:nvSpPr>
        <p:spPr>
          <a:xfrm>
            <a:off x="611560" y="1772816"/>
            <a:ext cx="7992888" cy="4104457"/>
          </a:xfrm>
          <a:prstGeom prst="rect">
            <a:avLst/>
          </a:prstGeom>
        </p:spPr>
        <p:txBody>
          <a:bodyPr vert="horz">
            <a:normAutofit fontScale="77500" lnSpcReduction="20000"/>
          </a:bodyPr>
          <a:lstStyle/>
          <a:p>
            <a:pPr marL="0" marR="0" lvl="0" indent="0" algn="r" defTabSz="914400" rtl="1" eaLnBrk="1" fontAlgn="auto" latinLnBrk="0" hangingPunct="1">
              <a:lnSpc>
                <a:spcPct val="100000"/>
              </a:lnSpc>
              <a:spcBef>
                <a:spcPct val="20000"/>
              </a:spcBef>
              <a:spcAft>
                <a:spcPts val="0"/>
              </a:spcAft>
              <a:buClr>
                <a:schemeClr val="accent1"/>
              </a:buClr>
              <a:buSzPct val="70000"/>
              <a:buFont typeface="Wingdings 2"/>
              <a:buNone/>
              <a:tabLst/>
              <a:defRPr/>
            </a:pPr>
            <a:r>
              <a:rPr kumimoji="0" lang="ar-SA" sz="8000" b="0" i="0" u="none" strike="noStrike" kern="1200" cap="none" spc="0" normalizeH="0" baseline="0" noProof="0" dirty="0" smtClean="0">
                <a:ln>
                  <a:noFill/>
                </a:ln>
                <a:solidFill>
                  <a:schemeClr val="tx2"/>
                </a:solidFill>
                <a:effectLst/>
                <a:uLnTx/>
                <a:uFillTx/>
                <a:latin typeface="Arabic Typesetting" pitchFamily="66" charset="-78"/>
                <a:ea typeface="+mn-ea"/>
                <a:cs typeface="Arabic Typesetting" pitchFamily="66" charset="-78"/>
              </a:rPr>
              <a:t>لَا يَنْهَاكُمُ اللَّهُ عَنِ الَّذِينَ لَمْ يُقَاتِلُوكُمْ فِي الدِّينِ وَلَمْ يُخْرِجُوكُم مِّن دِيَارِكُمْ أَن تَبَرُّوهُمْ وَتُقْسِطُوا إِلَيْهِمْ إِنَّ اللَّهَ يُحِبُّ الْمُقْسِطِينَ </a:t>
            </a:r>
            <a:r>
              <a:rPr kumimoji="0" lang="id-ID" sz="4800" b="0" i="0" u="none" strike="noStrike" kern="1200" cap="none" spc="0" normalizeH="0" baseline="0" noProof="0" dirty="0" smtClean="0">
                <a:ln>
                  <a:noFill/>
                </a:ln>
                <a:solidFill>
                  <a:schemeClr val="tx2"/>
                </a:solidFill>
                <a:effectLst/>
                <a:uLnTx/>
                <a:uFillTx/>
                <a:latin typeface="Arabic Typesetting" pitchFamily="66" charset="-78"/>
                <a:ea typeface="+mn-ea"/>
                <a:cs typeface="Arabic Typesetting" pitchFamily="66" charset="-78"/>
              </a:rPr>
              <a:t>)</a:t>
            </a:r>
            <a:r>
              <a:rPr kumimoji="0" lang="ar-SA" sz="4800" b="0" i="0" u="none" strike="noStrike" kern="1200" cap="none" spc="0" normalizeH="0" baseline="0" noProof="0" dirty="0" smtClean="0">
                <a:ln>
                  <a:noFill/>
                </a:ln>
                <a:solidFill>
                  <a:schemeClr val="tx2"/>
                </a:solidFill>
                <a:effectLst/>
                <a:uLnTx/>
                <a:uFillTx/>
                <a:latin typeface="Arabic Typesetting" pitchFamily="66" charset="-78"/>
                <a:ea typeface="+mn-ea"/>
                <a:cs typeface="Arabic Typesetting" pitchFamily="66" charset="-78"/>
              </a:rPr>
              <a:t>الممتحنة/</a:t>
            </a:r>
            <a:r>
              <a:rPr kumimoji="0" lang="ar-SA" sz="2800" b="0" i="0" u="none" strike="noStrike" kern="1200" cap="none" spc="0" normalizeH="0" baseline="0" noProof="0" dirty="0" smtClean="0">
                <a:ln>
                  <a:noFill/>
                </a:ln>
                <a:solidFill>
                  <a:schemeClr val="tx2"/>
                </a:solidFill>
                <a:effectLst/>
                <a:uLnTx/>
                <a:uFillTx/>
                <a:latin typeface="Arabic Typesetting" pitchFamily="66" charset="-78"/>
                <a:ea typeface="+mn-ea"/>
                <a:cs typeface="Arabic Typesetting" pitchFamily="66" charset="-78"/>
              </a:rPr>
              <a:t>8</a:t>
            </a:r>
            <a:r>
              <a:rPr kumimoji="0" lang="ar-SA" sz="4800" b="0" i="0" u="none" strike="noStrike" kern="1200" cap="none" spc="0" normalizeH="0" baseline="0" noProof="0" dirty="0" smtClean="0">
                <a:ln>
                  <a:noFill/>
                </a:ln>
                <a:solidFill>
                  <a:schemeClr val="tx2"/>
                </a:solidFill>
                <a:effectLst/>
                <a:uLnTx/>
                <a:uFillTx/>
                <a:latin typeface="Arabic Typesetting" pitchFamily="66" charset="-78"/>
                <a:ea typeface="+mn-ea"/>
                <a:cs typeface="Arabic Typesetting" pitchFamily="66" charset="-78"/>
              </a:rPr>
              <a:t> </a:t>
            </a:r>
            <a:r>
              <a:rPr kumimoji="0" lang="id-ID" sz="4800" b="0" i="0" u="none" strike="noStrike" kern="1200" cap="none" spc="0" normalizeH="0" baseline="0" noProof="0" dirty="0" smtClean="0">
                <a:ln>
                  <a:noFill/>
                </a:ln>
                <a:solidFill>
                  <a:schemeClr val="tx2"/>
                </a:solidFill>
                <a:effectLst/>
                <a:uLnTx/>
                <a:uFillTx/>
                <a:latin typeface="Arabic Typesetting" pitchFamily="66" charset="-78"/>
                <a:ea typeface="+mn-ea"/>
                <a:cs typeface="Arabic Typesetting" pitchFamily="66" charset="-78"/>
              </a:rPr>
              <a:t>(</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id-ID" sz="3200" b="0" i="0" u="none" strike="noStrike" kern="1200" cap="none" spc="0" normalizeH="0" baseline="0" noProof="0" dirty="0" smtClean="0">
              <a:ln>
                <a:noFill/>
              </a:ln>
              <a:solidFill>
                <a:schemeClr val="tx2"/>
              </a:solidFill>
              <a:effectLst/>
              <a:uLnTx/>
              <a:uFillTx/>
              <a:latin typeface="Constantia"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d-ID" sz="3200" b="0" i="0" u="none" strike="noStrike" kern="1200" cap="none" spc="0" normalizeH="0" baseline="0" noProof="0" dirty="0" smtClean="0">
                <a:ln>
                  <a:noFill/>
                </a:ln>
                <a:solidFill>
                  <a:schemeClr val="tx2"/>
                </a:solidFill>
                <a:effectLst/>
                <a:uLnTx/>
                <a:uFillTx/>
                <a:latin typeface="Constantia" pitchFamily="18" charset="0"/>
                <a:ea typeface="+mn-ea"/>
                <a:cs typeface="+mn-cs"/>
              </a:rPr>
              <a:t>“</a:t>
            </a:r>
            <a:r>
              <a:rPr kumimoji="0" lang="id-ID" sz="2400" b="0" i="0" u="none" strike="noStrike" kern="1200" cap="none" spc="0" normalizeH="0" baseline="0" noProof="0" dirty="0" smtClean="0">
                <a:ln>
                  <a:noFill/>
                </a:ln>
                <a:solidFill>
                  <a:schemeClr val="tx2"/>
                </a:solidFill>
                <a:effectLst/>
                <a:uLnTx/>
                <a:uFillTx/>
                <a:latin typeface="Constantia" pitchFamily="18" charset="0"/>
                <a:ea typeface="+mn-ea"/>
                <a:cs typeface="+mn-cs"/>
              </a:rPr>
              <a:t>Allah tiada melarang kamu untuk berbuat baik dan berlaku adil terhadap orang-orang yang tiada memerangimu karena agama dan tidak (pula) mengusir kamu dari negerimu. Sesungguhnya Allah menyukai orang-orang yang berlaku adil”. (QS. Al Mumtahanah: 8)</a:t>
            </a:r>
            <a:endParaRPr kumimoji="0" lang="id-ID" sz="24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latin typeface="Constantia" pitchFamily="18" charset="0"/>
              </a:rPr>
              <a:t>PIAGAM MADINAH</a:t>
            </a:r>
            <a:endParaRPr lang="id-ID" b="1" dirty="0">
              <a:latin typeface="Constantia" pitchFamily="18" charset="0"/>
            </a:endParaRPr>
          </a:p>
        </p:txBody>
      </p:sp>
      <p:sp>
        <p:nvSpPr>
          <p:cNvPr id="5" name="Oval 4"/>
          <p:cNvSpPr/>
          <p:nvPr/>
        </p:nvSpPr>
        <p:spPr>
          <a:xfrm>
            <a:off x="683568" y="2348880"/>
            <a:ext cx="2664296" cy="21602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latin typeface="Constantia" pitchFamily="18" charset="0"/>
              </a:rPr>
              <a:t>MADINAH (YATHRIB)</a:t>
            </a:r>
            <a:endParaRPr lang="id-ID" sz="2400" b="1" dirty="0">
              <a:solidFill>
                <a:schemeClr val="tx1"/>
              </a:solidFill>
              <a:latin typeface="Constantia" pitchFamily="18" charset="0"/>
            </a:endParaRPr>
          </a:p>
        </p:txBody>
      </p:sp>
      <p:sp>
        <p:nvSpPr>
          <p:cNvPr id="6" name="Rounded Rectangle 5"/>
          <p:cNvSpPr/>
          <p:nvPr/>
        </p:nvSpPr>
        <p:spPr>
          <a:xfrm>
            <a:off x="4067944" y="1700808"/>
            <a:ext cx="2088232" cy="7200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MUHAJIRIN (QURAISY)</a:t>
            </a:r>
            <a:endParaRPr lang="id-ID" b="1" dirty="0">
              <a:solidFill>
                <a:schemeClr val="tx1"/>
              </a:solidFill>
            </a:endParaRPr>
          </a:p>
        </p:txBody>
      </p:sp>
      <p:sp>
        <p:nvSpPr>
          <p:cNvPr id="7" name="Rounded Rectangle 6"/>
          <p:cNvSpPr/>
          <p:nvPr/>
        </p:nvSpPr>
        <p:spPr>
          <a:xfrm>
            <a:off x="4067944" y="2636912"/>
            <a:ext cx="2088232" cy="7200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ANSHAR (Bani Aus dan Khhazraj)</a:t>
            </a:r>
            <a:endParaRPr lang="id-ID" b="1" dirty="0">
              <a:solidFill>
                <a:schemeClr val="tx1"/>
              </a:solidFill>
            </a:endParaRPr>
          </a:p>
        </p:txBody>
      </p:sp>
      <p:sp>
        <p:nvSpPr>
          <p:cNvPr id="8" name="Rounded Rectangle 7"/>
          <p:cNvSpPr/>
          <p:nvPr/>
        </p:nvSpPr>
        <p:spPr>
          <a:xfrm>
            <a:off x="4067944" y="3573016"/>
            <a:ext cx="2088232" cy="7200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YAHUDI</a:t>
            </a:r>
            <a:endParaRPr lang="id-ID" b="1" dirty="0">
              <a:solidFill>
                <a:schemeClr val="tx1"/>
              </a:solidFill>
            </a:endParaRPr>
          </a:p>
        </p:txBody>
      </p:sp>
      <p:sp>
        <p:nvSpPr>
          <p:cNvPr id="9" name="Rounded Rectangle 8"/>
          <p:cNvSpPr/>
          <p:nvPr/>
        </p:nvSpPr>
        <p:spPr>
          <a:xfrm>
            <a:off x="4067944" y="4509120"/>
            <a:ext cx="2088232" cy="7200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MUSYRIK  (ARAB PAGAN)</a:t>
            </a:r>
            <a:endParaRPr lang="id-ID" b="1" dirty="0">
              <a:solidFill>
                <a:schemeClr val="tx1"/>
              </a:solidFill>
            </a:endParaRPr>
          </a:p>
        </p:txBody>
      </p:sp>
      <p:cxnSp>
        <p:nvCxnSpPr>
          <p:cNvPr id="12" name="Straight Connector 11"/>
          <p:cNvCxnSpPr>
            <a:stCxn id="5" idx="6"/>
            <a:endCxn id="6" idx="1"/>
          </p:cNvCxnSpPr>
          <p:nvPr/>
        </p:nvCxnSpPr>
        <p:spPr>
          <a:xfrm flipV="1">
            <a:off x="3347864" y="2060848"/>
            <a:ext cx="720080"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6"/>
            <a:endCxn id="7" idx="1"/>
          </p:cNvCxnSpPr>
          <p:nvPr/>
        </p:nvCxnSpPr>
        <p:spPr>
          <a:xfrm flipV="1">
            <a:off x="3347864" y="2996952"/>
            <a:ext cx="72008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8" idx="1"/>
          </p:cNvCxnSpPr>
          <p:nvPr/>
        </p:nvCxnSpPr>
        <p:spPr>
          <a:xfrm>
            <a:off x="3419872" y="3429000"/>
            <a:ext cx="648072"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6"/>
            <a:endCxn id="9" idx="1"/>
          </p:cNvCxnSpPr>
          <p:nvPr/>
        </p:nvCxnSpPr>
        <p:spPr>
          <a:xfrm>
            <a:off x="3347864" y="3429000"/>
            <a:ext cx="72008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876256" y="2492896"/>
            <a:ext cx="1944216" cy="180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bg1"/>
                </a:solidFill>
              </a:rPr>
              <a:t>SATU UMMAT</a:t>
            </a:r>
            <a:endParaRPr lang="id-ID" sz="2400" b="1" dirty="0">
              <a:solidFill>
                <a:schemeClr val="bg1"/>
              </a:solidFill>
            </a:endParaRPr>
          </a:p>
        </p:txBody>
      </p:sp>
      <p:cxnSp>
        <p:nvCxnSpPr>
          <p:cNvPr id="22" name="Straight Connector 21"/>
          <p:cNvCxnSpPr>
            <a:stCxn id="6" idx="3"/>
            <a:endCxn id="20" idx="2"/>
          </p:cNvCxnSpPr>
          <p:nvPr/>
        </p:nvCxnSpPr>
        <p:spPr>
          <a:xfrm>
            <a:off x="6156176" y="2060848"/>
            <a:ext cx="720080" cy="13321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3"/>
            <a:endCxn id="20" idx="2"/>
          </p:cNvCxnSpPr>
          <p:nvPr/>
        </p:nvCxnSpPr>
        <p:spPr>
          <a:xfrm>
            <a:off x="6156176" y="2996952"/>
            <a:ext cx="720080" cy="396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3"/>
            <a:endCxn id="20" idx="2"/>
          </p:cNvCxnSpPr>
          <p:nvPr/>
        </p:nvCxnSpPr>
        <p:spPr>
          <a:xfrm flipV="1">
            <a:off x="6156176" y="3392996"/>
            <a:ext cx="720080" cy="540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9" idx="3"/>
            <a:endCxn id="20" idx="2"/>
          </p:cNvCxnSpPr>
          <p:nvPr/>
        </p:nvCxnSpPr>
        <p:spPr>
          <a:xfrm flipV="1">
            <a:off x="6156176" y="3392996"/>
            <a:ext cx="720080" cy="1476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804248" y="4797152"/>
            <a:ext cx="2088232" cy="136815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solidFill>
                  <a:schemeClr val="bg1"/>
                </a:solidFill>
              </a:rPr>
              <a:t>HIDUP BERSAMA</a:t>
            </a:r>
            <a:endParaRPr lang="id-ID" sz="2800" b="1" dirty="0">
              <a:solidFill>
                <a:schemeClr val="bg1"/>
              </a:solidFill>
            </a:endParaRPr>
          </a:p>
        </p:txBody>
      </p:sp>
      <p:cxnSp>
        <p:nvCxnSpPr>
          <p:cNvPr id="32" name="Straight Connector 31"/>
          <p:cNvCxnSpPr>
            <a:stCxn id="20" idx="4"/>
            <a:endCxn id="30" idx="0"/>
          </p:cNvCxnSpPr>
          <p:nvPr/>
        </p:nvCxnSpPr>
        <p:spPr>
          <a:xfrm>
            <a:off x="7848364" y="4293096"/>
            <a:ext cx="0"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6146" name="Picture 2" descr="C:\Users\pinkprint\Documents\Ulama-Mencintai-Tanah-Air-Bagian-dari-Ima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467544" y="404664"/>
            <a:ext cx="8280920" cy="5976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800" b="1" dirty="0" smtClean="0">
                <a:solidFill>
                  <a:srgbClr val="00B050"/>
                </a:solidFill>
                <a:latin typeface="Constantia" pitchFamily="18" charset="0"/>
              </a:rPr>
              <a:t>ISLAM &amp; KEBANGSAAN</a:t>
            </a:r>
          </a:p>
          <a:p>
            <a:pPr algn="ctr"/>
            <a:endParaRPr lang="id-ID" b="1" i="1" dirty="0" smtClean="0">
              <a:solidFill>
                <a:schemeClr val="tx1"/>
              </a:solidFill>
              <a:latin typeface="Constantia" pitchFamily="18" charset="0"/>
            </a:endParaRPr>
          </a:p>
          <a:p>
            <a:pPr algn="ctr"/>
            <a:r>
              <a:rPr lang="id-ID" sz="3200" b="1" i="1" dirty="0" smtClean="0">
                <a:solidFill>
                  <a:schemeClr val="tx1"/>
                </a:solidFill>
                <a:latin typeface="Constantia" pitchFamily="18" charset="0"/>
              </a:rPr>
              <a:t>bukan</a:t>
            </a:r>
          </a:p>
          <a:p>
            <a:pPr algn="ctr"/>
            <a:endParaRPr lang="id-ID" b="1" dirty="0" smtClean="0">
              <a:solidFill>
                <a:schemeClr val="tx1"/>
              </a:solidFill>
              <a:latin typeface="Constantia" pitchFamily="18" charset="0"/>
            </a:endParaRPr>
          </a:p>
          <a:p>
            <a:pPr algn="ctr"/>
            <a:r>
              <a:rPr lang="id-ID" sz="4800" b="1" dirty="0" smtClean="0">
                <a:solidFill>
                  <a:srgbClr val="00B0F0"/>
                </a:solidFill>
                <a:latin typeface="Constantia" pitchFamily="18" charset="0"/>
              </a:rPr>
              <a:t>ISLAM  Vs KEBANGSAAN</a:t>
            </a:r>
          </a:p>
          <a:p>
            <a:pPr algn="ctr"/>
            <a:endParaRPr lang="id-ID"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124744"/>
            <a:ext cx="7632848" cy="5328592"/>
          </a:xfrm>
        </p:spPr>
        <p:txBody>
          <a:bodyPr>
            <a:normAutofit/>
          </a:bodyPr>
          <a:lstStyle/>
          <a:p>
            <a:pPr algn="r" rtl="1"/>
            <a:r>
              <a:rPr lang="ar-BH" sz="4000" dirty="0" smtClean="0">
                <a:solidFill>
                  <a:schemeClr val="tx1"/>
                </a:solidFill>
                <a:latin typeface="Arabic Typesetting" pitchFamily="66" charset="-78"/>
                <a:cs typeface="Arabic Typesetting" pitchFamily="66" charset="-78"/>
              </a:rPr>
              <a:t>هذا كتاب من محمد النبي صلى الله عليه وسلّم بين المؤمنين والمسلمين من قريش ويثرب ومن تبعهم </a:t>
            </a:r>
            <a:r>
              <a:rPr lang="ar-BH" sz="4000" dirty="0" smtClean="0">
                <a:solidFill>
                  <a:schemeClr val="tx1"/>
                </a:solidFill>
                <a:latin typeface="Arabic Typesetting" pitchFamily="66" charset="-78"/>
                <a:cs typeface="Arabic Typesetting" pitchFamily="66" charset="-78"/>
              </a:rPr>
              <a:t>فلحق </a:t>
            </a:r>
            <a:r>
              <a:rPr lang="ar-BH" sz="4000" dirty="0" smtClean="0">
                <a:solidFill>
                  <a:schemeClr val="tx1"/>
                </a:solidFill>
                <a:latin typeface="Arabic Typesetting" pitchFamily="66" charset="-78"/>
                <a:cs typeface="Arabic Typesetting" pitchFamily="66" charset="-78"/>
              </a:rPr>
              <a:t>بهم وجاهد </a:t>
            </a:r>
            <a:r>
              <a:rPr lang="ar-BH" sz="4000" dirty="0" smtClean="0">
                <a:solidFill>
                  <a:schemeClr val="tx1"/>
                </a:solidFill>
                <a:latin typeface="Arabic Typesetting" pitchFamily="66" charset="-78"/>
                <a:cs typeface="Arabic Typesetting" pitchFamily="66" charset="-78"/>
              </a:rPr>
              <a:t>معهم</a:t>
            </a:r>
            <a:endParaRPr lang="id-ID" sz="4000" dirty="0" smtClean="0">
              <a:solidFill>
                <a:schemeClr val="tx1"/>
              </a:solidFill>
              <a:latin typeface="Arabic Typesetting" pitchFamily="66" charset="-78"/>
              <a:cs typeface="Arabic Typesetting" pitchFamily="66" charset="-78"/>
            </a:endParaRPr>
          </a:p>
          <a:p>
            <a:pPr algn="r" rtl="1"/>
            <a:r>
              <a:rPr lang="ar-BH" sz="4000" dirty="0" smtClean="0">
                <a:solidFill>
                  <a:schemeClr val="tx1"/>
                </a:solidFill>
                <a:latin typeface="Arabic Typesetting" pitchFamily="66" charset="-78"/>
                <a:cs typeface="Arabic Typesetting" pitchFamily="66" charset="-78"/>
              </a:rPr>
              <a:t>١- إنّهم </a:t>
            </a:r>
            <a:r>
              <a:rPr lang="ar-BH" sz="4000" dirty="0" smtClean="0">
                <a:solidFill>
                  <a:schemeClr val="tx1"/>
                </a:solidFill>
                <a:latin typeface="Arabic Typesetting" pitchFamily="66" charset="-78"/>
                <a:cs typeface="Arabic Typesetting" pitchFamily="66" charset="-78"/>
              </a:rPr>
              <a:t>أمّة </a:t>
            </a:r>
            <a:r>
              <a:rPr lang="ar-BH" sz="4000" dirty="0" smtClean="0">
                <a:solidFill>
                  <a:schemeClr val="tx1"/>
                </a:solidFill>
                <a:latin typeface="Arabic Typesetting" pitchFamily="66" charset="-78"/>
                <a:cs typeface="Arabic Typesetting" pitchFamily="66" charset="-78"/>
              </a:rPr>
              <a:t>واحدة من دون </a:t>
            </a:r>
            <a:r>
              <a:rPr lang="ar-BH" sz="4000" dirty="0" smtClean="0">
                <a:solidFill>
                  <a:schemeClr val="tx1"/>
                </a:solidFill>
                <a:latin typeface="Arabic Typesetting" pitchFamily="66" charset="-78"/>
                <a:cs typeface="Arabic Typesetting" pitchFamily="66" charset="-78"/>
              </a:rPr>
              <a:t>النّاس</a:t>
            </a:r>
            <a:r>
              <a:rPr lang="id-ID" sz="4000" dirty="0" smtClean="0">
                <a:solidFill>
                  <a:schemeClr val="tx1"/>
                </a:solidFill>
                <a:latin typeface="Arabic Typesetting" pitchFamily="66" charset="-78"/>
                <a:cs typeface="Arabic Typesetting" pitchFamily="66" charset="-78"/>
              </a:rPr>
              <a:t> </a:t>
            </a:r>
          </a:p>
          <a:p>
            <a:pPr marL="0" indent="0">
              <a:buNone/>
            </a:pPr>
            <a:endParaRPr lang="id-ID" sz="1900" i="1" dirty="0" smtClean="0">
              <a:solidFill>
                <a:schemeClr val="tx1"/>
              </a:solidFill>
              <a:latin typeface="Constantia" pitchFamily="18" charset="0"/>
            </a:endParaRPr>
          </a:p>
          <a:p>
            <a:pPr marL="0" indent="0">
              <a:buNone/>
            </a:pPr>
            <a:r>
              <a:rPr lang="id-ID" sz="1900" i="1" dirty="0" smtClean="0">
                <a:solidFill>
                  <a:schemeClr val="tx1"/>
                </a:solidFill>
                <a:latin typeface="Constantia" pitchFamily="18" charset="0"/>
              </a:rPr>
              <a:t>Ini </a:t>
            </a:r>
            <a:r>
              <a:rPr lang="id-ID" sz="1900" i="1" dirty="0" smtClean="0">
                <a:solidFill>
                  <a:schemeClr val="tx1"/>
                </a:solidFill>
                <a:latin typeface="Constantia" pitchFamily="18" charset="0"/>
              </a:rPr>
              <a:t>adalah piagam dari Muhammad Rasulullah SAW, di kalangan mukminin dan muslimin (yang berasal dari) Quraisy dan Yatsrib (Madinah), dan yang mengikuti mereka, menggabungkan diri dan berjuang bersama </a:t>
            </a:r>
            <a:r>
              <a:rPr lang="id-ID" sz="1900" i="1" dirty="0" smtClean="0">
                <a:solidFill>
                  <a:schemeClr val="tx1"/>
                </a:solidFill>
                <a:latin typeface="Constantia" pitchFamily="18" charset="0"/>
              </a:rPr>
              <a:t>mereka.</a:t>
            </a:r>
            <a:endParaRPr lang="id-ID" sz="1900" dirty="0">
              <a:solidFill>
                <a:schemeClr val="tx1"/>
              </a:solidFill>
              <a:latin typeface="Constantia" pitchFamily="18" charset="0"/>
              <a:cs typeface="Arabic Typesetting" pitchFamily="66"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71600" y="1340768"/>
            <a:ext cx="7488832" cy="4891757"/>
          </a:xfrm>
          <a:prstGeom prst="rect">
            <a:avLst/>
          </a:prstGeom>
        </p:spPr>
        <p:txBody>
          <a:bodyPr vert="horz">
            <a:normAutofit/>
          </a:bodyPr>
          <a:lstStyle/>
          <a:p>
            <a:pPr marL="539750" lvl="0" indent="-539750" algn="r" rtl="1">
              <a:buClr>
                <a:schemeClr val="accent1"/>
              </a:buClr>
              <a:buSzPct val="70000"/>
            </a:pPr>
            <a:r>
              <a:rPr kumimoji="0" lang="id-ID" sz="4200" b="0" i="0" u="none" strike="noStrike" kern="1200" cap="none" spc="0" normalizeH="0" baseline="0" noProof="0" dirty="0" smtClean="0">
                <a:ln>
                  <a:noFill/>
                </a:ln>
                <a:effectLst/>
                <a:uLnTx/>
                <a:uFillTx/>
                <a:latin typeface="Arabic Typesetting" pitchFamily="66" charset="-78"/>
                <a:ea typeface="+mn-ea"/>
                <a:cs typeface="Arabic Typesetting" pitchFamily="66" charset="-78"/>
              </a:rPr>
              <a:t> </a:t>
            </a:r>
            <a:r>
              <a:rPr lang="id-ID" sz="2800" dirty="0" smtClean="0">
                <a:latin typeface="Arabic Typesetting" pitchFamily="66" charset="-78"/>
                <a:cs typeface="Arabic Typesetting" pitchFamily="66" charset="-78"/>
              </a:rPr>
              <a:t>٢٥</a:t>
            </a:r>
            <a:r>
              <a:rPr lang="id-ID" sz="4400" dirty="0" smtClean="0">
                <a:latin typeface="Arabic Typesetting" pitchFamily="66" charset="-78"/>
                <a:cs typeface="Arabic Typesetting" pitchFamily="66" charset="-78"/>
              </a:rPr>
              <a:t> </a:t>
            </a:r>
            <a:r>
              <a:rPr kumimoji="0" lang="ar-BH" sz="4200" b="0" i="0" u="none" strike="noStrike" kern="1200" cap="none" spc="0" normalizeH="0" baseline="0" noProof="0" dirty="0" smtClean="0">
                <a:ln>
                  <a:noFill/>
                </a:ln>
                <a:effectLst/>
                <a:uLnTx/>
                <a:uFillTx/>
                <a:latin typeface="Arabic Typesetting" pitchFamily="66" charset="-78"/>
                <a:ea typeface="+mn-ea"/>
                <a:cs typeface="Arabic Typesetting" pitchFamily="66" charset="-78"/>
              </a:rPr>
              <a:t>وَإِنّ يَهُودَ بَنِي عَوْفٍ أُمّةٌ مَعَ الْمُؤْمِنِينَ لِلْيَهُودِ دِينُهُمْ وَلِلْمُسْلِمَيْنِ دِينُهُمْ مَوَالِيهِمْ وَأَنْفُسُهُمْ إلّا مَنْ ظَلَمَ وَأَثِمَ فَإِنّهُ لَا يُوتِغُ إلّا نَفْسَهُ وَأَهْلَ بَيْتِهِ</a:t>
            </a:r>
          </a:p>
          <a:p>
            <a:pPr marL="360363" marR="0" lvl="0" indent="-360363" algn="l" defTabSz="914400" rtl="0" eaLnBrk="1" fontAlgn="auto" latinLnBrk="0" hangingPunct="1">
              <a:lnSpc>
                <a:spcPct val="100000"/>
              </a:lnSpc>
              <a:spcBef>
                <a:spcPct val="20000"/>
              </a:spcBef>
              <a:spcAft>
                <a:spcPts val="0"/>
              </a:spcAft>
              <a:buClr>
                <a:schemeClr val="accent1"/>
              </a:buClr>
              <a:buSzPct val="70000"/>
              <a:tabLst/>
              <a:defRPr/>
            </a:pPr>
            <a:r>
              <a:rPr kumimoji="0" lang="id-ID" sz="1800" b="0" i="0" u="none" strike="noStrike" kern="1200" cap="none" spc="0" normalizeH="0" baseline="0" noProof="0" dirty="0" smtClean="0">
                <a:ln>
                  <a:noFill/>
                </a:ln>
                <a:effectLst/>
                <a:uLnTx/>
                <a:uFillTx/>
                <a:latin typeface="Constantia" pitchFamily="18" charset="0"/>
                <a:ea typeface="+mn-ea"/>
                <a:cs typeface="+mn-cs"/>
              </a:rPr>
              <a:t>25   </a:t>
            </a:r>
            <a:r>
              <a:rPr lang="id-ID" sz="1900" dirty="0" smtClean="0">
                <a:latin typeface="Constantia" pitchFamily="18" charset="0"/>
              </a:rPr>
              <a:t>Kaum </a:t>
            </a:r>
            <a:r>
              <a:rPr lang="id-ID" sz="1900" dirty="0" smtClean="0">
                <a:latin typeface="Constantia" pitchFamily="18" charset="0"/>
              </a:rPr>
              <a:t>Yahudi dari Bani ‘Awf adalah satu umat dengan mukminin. Bagi kaum Yahudi agama mereka, dan bagi kaum muslimin agama mereka. </a:t>
            </a:r>
            <a:r>
              <a:rPr lang="id-ID" sz="1900" dirty="0" smtClean="0">
                <a:latin typeface="Constantia" pitchFamily="18" charset="0"/>
              </a:rPr>
              <a:t>Hal ini juga bagi </a:t>
            </a:r>
            <a:r>
              <a:rPr lang="id-ID" sz="1900" dirty="0" smtClean="0">
                <a:latin typeface="Constantia" pitchFamily="18" charset="0"/>
              </a:rPr>
              <a:t>sekutu-sekutu dan diri mereka sendiri, kecuali bagi yang </a:t>
            </a:r>
            <a:r>
              <a:rPr lang="id-ID" sz="1900" dirty="0" smtClean="0">
                <a:latin typeface="Constantia" pitchFamily="18" charset="0"/>
              </a:rPr>
              <a:t>dzalim </a:t>
            </a:r>
            <a:r>
              <a:rPr lang="id-ID" sz="1900" dirty="0" smtClean="0">
                <a:latin typeface="Constantia" pitchFamily="18" charset="0"/>
              </a:rPr>
              <a:t>dan jahat. Hal demikian akan merusak diri dan keluarga</a:t>
            </a:r>
            <a:endParaRPr kumimoji="0" lang="id-ID" sz="1900" b="0" u="none" strike="noStrike" kern="1200" cap="none" spc="0" normalizeH="0" baseline="0" noProof="0" dirty="0">
              <a:ln>
                <a:noFill/>
              </a:ln>
              <a:effectLst/>
              <a:uLnTx/>
              <a:uFillTx/>
              <a:latin typeface="Constant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ounded Rectangle 3"/>
          <p:cNvSpPr/>
          <p:nvPr/>
        </p:nvSpPr>
        <p:spPr>
          <a:xfrm>
            <a:off x="539552" y="2420888"/>
            <a:ext cx="2160240" cy="144016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bg1"/>
                </a:solidFill>
                <a:latin typeface="Constantia" pitchFamily="18" charset="0"/>
              </a:rPr>
              <a:t>RASA KEBANGSAAN</a:t>
            </a:r>
          </a:p>
          <a:p>
            <a:pPr algn="ctr"/>
            <a:r>
              <a:rPr lang="id-ID" sz="2000" b="1" dirty="0" smtClean="0">
                <a:solidFill>
                  <a:schemeClr val="bg1"/>
                </a:solidFill>
                <a:latin typeface="Constantia" pitchFamily="18" charset="0"/>
              </a:rPr>
              <a:t>YG ISLAMI</a:t>
            </a:r>
            <a:endParaRPr lang="id-ID" sz="2000" b="1" dirty="0">
              <a:solidFill>
                <a:schemeClr val="bg1"/>
              </a:solidFill>
              <a:latin typeface="Constantia" pitchFamily="18" charset="0"/>
            </a:endParaRPr>
          </a:p>
        </p:txBody>
      </p:sp>
      <p:sp>
        <p:nvSpPr>
          <p:cNvPr id="5" name="Rectangle 4"/>
          <p:cNvSpPr/>
          <p:nvPr/>
        </p:nvSpPr>
        <p:spPr>
          <a:xfrm>
            <a:off x="3491880" y="1412776"/>
            <a:ext cx="2016224"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latin typeface="Constantia" pitchFamily="18" charset="0"/>
              </a:rPr>
              <a:t>CINTA TANAH AIR</a:t>
            </a:r>
            <a:endParaRPr lang="id-ID" sz="2000" b="1" dirty="0">
              <a:solidFill>
                <a:schemeClr val="tx1"/>
              </a:solidFill>
              <a:latin typeface="Constantia" pitchFamily="18" charset="0"/>
            </a:endParaRPr>
          </a:p>
        </p:txBody>
      </p:sp>
      <p:sp>
        <p:nvSpPr>
          <p:cNvPr id="6" name="Rectangle 5"/>
          <p:cNvSpPr/>
          <p:nvPr/>
        </p:nvSpPr>
        <p:spPr>
          <a:xfrm>
            <a:off x="3491880" y="2492896"/>
            <a:ext cx="2016224" cy="10801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tx1"/>
                </a:solidFill>
                <a:latin typeface="Constantia" pitchFamily="18" charset="0"/>
              </a:rPr>
              <a:t>MENGHORMATI &amp; MENGHARGAI PERBEDAAN</a:t>
            </a:r>
            <a:endParaRPr lang="id-ID" sz="1600" b="1" dirty="0">
              <a:solidFill>
                <a:schemeClr val="tx1"/>
              </a:solidFill>
              <a:latin typeface="Constantia" pitchFamily="18" charset="0"/>
            </a:endParaRPr>
          </a:p>
        </p:txBody>
      </p:sp>
      <p:sp>
        <p:nvSpPr>
          <p:cNvPr id="7" name="Rectangle 6"/>
          <p:cNvSpPr/>
          <p:nvPr/>
        </p:nvSpPr>
        <p:spPr>
          <a:xfrm>
            <a:off x="3491880" y="3861048"/>
            <a:ext cx="2016224" cy="864096"/>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latin typeface="Constantia" pitchFamily="18" charset="0"/>
              </a:rPr>
              <a:t>HIDUP BERSAMA</a:t>
            </a:r>
            <a:endParaRPr lang="id-ID" sz="2000" b="1" dirty="0">
              <a:solidFill>
                <a:schemeClr val="tx1"/>
              </a:solidFill>
              <a:latin typeface="Constantia" pitchFamily="18" charset="0"/>
            </a:endParaRPr>
          </a:p>
        </p:txBody>
      </p:sp>
      <p:cxnSp>
        <p:nvCxnSpPr>
          <p:cNvPr id="9" name="Straight Connector 8"/>
          <p:cNvCxnSpPr>
            <a:stCxn id="4" idx="3"/>
            <a:endCxn id="5" idx="1"/>
          </p:cNvCxnSpPr>
          <p:nvPr/>
        </p:nvCxnSpPr>
        <p:spPr>
          <a:xfrm flipV="1">
            <a:off x="2699792" y="1844824"/>
            <a:ext cx="792088" cy="1296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3"/>
            <a:endCxn id="6" idx="1"/>
          </p:cNvCxnSpPr>
          <p:nvPr/>
        </p:nvCxnSpPr>
        <p:spPr>
          <a:xfrm flipV="1">
            <a:off x="2699792" y="3032956"/>
            <a:ext cx="792088" cy="1080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3"/>
            <a:endCxn id="7" idx="1"/>
          </p:cNvCxnSpPr>
          <p:nvPr/>
        </p:nvCxnSpPr>
        <p:spPr>
          <a:xfrm>
            <a:off x="2699792" y="3140968"/>
            <a:ext cx="792088" cy="115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940152" y="1124744"/>
            <a:ext cx="2808312" cy="3816424"/>
          </a:xfrm>
          <a:prstGeom prst="rect">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indent="-269875">
              <a:spcBef>
                <a:spcPts val="1200"/>
              </a:spcBef>
              <a:buFont typeface="Arial" pitchFamily="34" charset="0"/>
              <a:buChar char="•"/>
            </a:pPr>
            <a:r>
              <a:rPr lang="id-ID" b="1" dirty="0" smtClean="0">
                <a:solidFill>
                  <a:schemeClr val="tx1"/>
                </a:solidFill>
              </a:rPr>
              <a:t>MENSYUKURI NIKMAT ALLAH</a:t>
            </a:r>
          </a:p>
          <a:p>
            <a:pPr marL="269875" indent="-269875">
              <a:spcBef>
                <a:spcPts val="1200"/>
              </a:spcBef>
              <a:buFont typeface="Arial" pitchFamily="34" charset="0"/>
              <a:buChar char="•"/>
            </a:pPr>
            <a:r>
              <a:rPr lang="id-ID" b="1" dirty="0" smtClean="0">
                <a:solidFill>
                  <a:schemeClr val="tx1"/>
                </a:solidFill>
              </a:rPr>
              <a:t>MENCINTAI  SESAMA MAHLUK ALLAH</a:t>
            </a:r>
          </a:p>
          <a:p>
            <a:pPr marL="269875" indent="-269875">
              <a:spcBef>
                <a:spcPts val="1200"/>
              </a:spcBef>
              <a:buFont typeface="Arial" pitchFamily="34" charset="0"/>
              <a:buChar char="•"/>
            </a:pPr>
            <a:r>
              <a:rPr lang="id-ID" b="1" dirty="0" smtClean="0">
                <a:solidFill>
                  <a:schemeClr val="tx1"/>
                </a:solidFill>
              </a:rPr>
              <a:t>MENJALANKAN  SYARI’AT ALLAH</a:t>
            </a:r>
          </a:p>
          <a:p>
            <a:pPr marL="269875" indent="-269875">
              <a:spcBef>
                <a:spcPts val="1200"/>
              </a:spcBef>
              <a:buFont typeface="Arial" pitchFamily="34" charset="0"/>
              <a:buChar char="•"/>
            </a:pPr>
            <a:r>
              <a:rPr lang="id-ID" b="1" dirty="0" smtClean="0">
                <a:solidFill>
                  <a:schemeClr val="tx1"/>
                </a:solidFill>
              </a:rPr>
              <a:t>MENELADANI SIKAP DAN AHLAK RASULULLAH SAW</a:t>
            </a:r>
            <a:endParaRPr lang="id-ID" b="1" dirty="0">
              <a:solidFill>
                <a:schemeClr val="tx1"/>
              </a:solidFill>
            </a:endParaRPr>
          </a:p>
        </p:txBody>
      </p:sp>
      <p:cxnSp>
        <p:nvCxnSpPr>
          <p:cNvPr id="44" name="Straight Connector 43"/>
          <p:cNvCxnSpPr>
            <a:stCxn id="5" idx="3"/>
          </p:cNvCxnSpPr>
          <p:nvPr/>
        </p:nvCxnSpPr>
        <p:spPr>
          <a:xfrm>
            <a:off x="5508104" y="1844824"/>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6" idx="3"/>
            <a:endCxn id="36" idx="1"/>
          </p:cNvCxnSpPr>
          <p:nvPr/>
        </p:nvCxnSpPr>
        <p:spPr>
          <a:xfrm>
            <a:off x="5508104" y="3032956"/>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 idx="3"/>
          </p:cNvCxnSpPr>
          <p:nvPr/>
        </p:nvCxnSpPr>
        <p:spPr>
          <a:xfrm>
            <a:off x="5508104" y="4293096"/>
            <a:ext cx="43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987824" y="5301208"/>
            <a:ext cx="4536504" cy="1107996"/>
          </a:xfrm>
          <a:prstGeom prst="rect">
            <a:avLst/>
          </a:prstGeom>
          <a:noFill/>
          <a:ln>
            <a:solidFill>
              <a:srgbClr val="FF0000"/>
            </a:solidFill>
          </a:ln>
        </p:spPr>
        <p:txBody>
          <a:bodyPr wrap="square" rtlCol="0">
            <a:spAutoFit/>
          </a:bodyPr>
          <a:lstStyle/>
          <a:p>
            <a:pPr algn="ctr" rtl="1"/>
            <a:r>
              <a:rPr lang="ar-BH" sz="6600" dirty="0" smtClean="0">
                <a:latin typeface="Arabic Typesetting" pitchFamily="66" charset="-78"/>
                <a:cs typeface="Arabic Typesetting" pitchFamily="66" charset="-78"/>
              </a:rPr>
              <a:t>حبّ الوطن من الإيمان</a:t>
            </a:r>
            <a:endParaRPr lang="id-ID" sz="6600"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4784"/>
            <a:ext cx="2808312" cy="3600400"/>
          </a:xfrm>
        </p:spPr>
        <p:txBody>
          <a:bodyPr>
            <a:normAutofit/>
          </a:bodyPr>
          <a:lstStyle/>
          <a:p>
            <a:pPr algn="ctr"/>
            <a:r>
              <a:rPr lang="id-ID" sz="3200" b="1" dirty="0" smtClean="0">
                <a:latin typeface="Constantia" pitchFamily="18" charset="0"/>
              </a:rPr>
              <a:t>LARANGAN CHAUVINIS</a:t>
            </a:r>
            <a:br>
              <a:rPr lang="id-ID" sz="3200" b="1" dirty="0" smtClean="0">
                <a:latin typeface="Constantia" pitchFamily="18" charset="0"/>
              </a:rPr>
            </a:br>
            <a:r>
              <a:rPr lang="id-ID" sz="3200" b="1" dirty="0" smtClean="0">
                <a:latin typeface="Constantia" pitchFamily="18" charset="0"/>
              </a:rPr>
              <a:t/>
            </a:r>
            <a:br>
              <a:rPr lang="id-ID" sz="3200" b="1" dirty="0" smtClean="0">
                <a:latin typeface="Constantia" pitchFamily="18" charset="0"/>
              </a:rPr>
            </a:br>
            <a:r>
              <a:rPr lang="id-ID" sz="2000" b="1" dirty="0" smtClean="0">
                <a:latin typeface="Constantia" pitchFamily="18" charset="0"/>
              </a:rPr>
              <a:t>Merasa sebagai bangsa yang paling unggul paling  baik</a:t>
            </a:r>
            <a:endParaRPr lang="id-ID" sz="3200" b="1" dirty="0">
              <a:latin typeface="Constantia" pitchFamily="18" charset="0"/>
            </a:endParaRPr>
          </a:p>
        </p:txBody>
      </p:sp>
      <p:sp>
        <p:nvSpPr>
          <p:cNvPr id="3" name="Content Placeholder 2"/>
          <p:cNvSpPr>
            <a:spLocks noGrp="1"/>
          </p:cNvSpPr>
          <p:nvPr>
            <p:ph idx="1"/>
          </p:nvPr>
        </p:nvSpPr>
        <p:spPr>
          <a:xfrm>
            <a:off x="4211960" y="1556792"/>
            <a:ext cx="4392488" cy="4176463"/>
          </a:xfrm>
        </p:spPr>
        <p:txBody>
          <a:bodyPr/>
          <a:lstStyle/>
          <a:p>
            <a:pPr marL="0" indent="0" algn="r" rtl="1">
              <a:buNone/>
            </a:pPr>
            <a:r>
              <a:rPr lang="id-ID" dirty="0" smtClean="0">
                <a:solidFill>
                  <a:schemeClr val="tx1"/>
                </a:solidFill>
              </a:rPr>
              <a:t> </a:t>
            </a:r>
            <a:r>
              <a:rPr lang="ar-SA" sz="4800" dirty="0" smtClean="0">
                <a:solidFill>
                  <a:schemeClr val="tx1"/>
                </a:solidFill>
                <a:latin typeface="Arabic Typesetting" pitchFamily="66" charset="-78"/>
                <a:cs typeface="Arabic Typesetting" pitchFamily="66" charset="-78"/>
              </a:rPr>
              <a:t>إِنَّ </a:t>
            </a:r>
            <a:r>
              <a:rPr lang="ar-SA" sz="4800" dirty="0" smtClean="0">
                <a:solidFill>
                  <a:schemeClr val="tx1"/>
                </a:solidFill>
                <a:latin typeface="Arabic Typesetting" pitchFamily="66" charset="-78"/>
                <a:cs typeface="Arabic Typesetting" pitchFamily="66" charset="-78"/>
              </a:rPr>
              <a:t>اللَّهَ لَا يُحِبُّ مَنْ كَانَ مُخْتَالًا </a:t>
            </a:r>
            <a:r>
              <a:rPr lang="ar-SA" sz="4800" dirty="0" smtClean="0">
                <a:solidFill>
                  <a:schemeClr val="tx1"/>
                </a:solidFill>
                <a:latin typeface="Arabic Typesetting" pitchFamily="66" charset="-78"/>
                <a:cs typeface="Arabic Typesetting" pitchFamily="66" charset="-78"/>
              </a:rPr>
              <a:t>فَخُورًا</a:t>
            </a:r>
            <a:endParaRPr lang="id-ID" sz="4800" dirty="0" smtClean="0">
              <a:solidFill>
                <a:schemeClr val="tx1"/>
              </a:solidFill>
            </a:endParaRPr>
          </a:p>
          <a:p>
            <a:pPr marL="0" indent="0">
              <a:buNone/>
            </a:pPr>
            <a:endParaRPr lang="id-ID" sz="2000" i="1" dirty="0" smtClean="0">
              <a:solidFill>
                <a:schemeClr val="tx1"/>
              </a:solidFill>
              <a:latin typeface="Constantia" pitchFamily="18" charset="0"/>
            </a:endParaRPr>
          </a:p>
          <a:p>
            <a:pPr marL="0" indent="0">
              <a:buNone/>
            </a:pPr>
            <a:r>
              <a:rPr lang="id-ID" sz="2000" i="1" dirty="0" smtClean="0">
                <a:solidFill>
                  <a:schemeClr val="tx1"/>
                </a:solidFill>
                <a:latin typeface="Constantia" pitchFamily="18" charset="0"/>
              </a:rPr>
              <a:t>“Sesungguhnya </a:t>
            </a:r>
            <a:r>
              <a:rPr lang="id-ID" sz="2000" i="1" dirty="0" smtClean="0">
                <a:solidFill>
                  <a:schemeClr val="tx1"/>
                </a:solidFill>
                <a:latin typeface="Constantia" pitchFamily="18" charset="0"/>
              </a:rPr>
              <a:t>Allah tidak menyukai orang-orang yang sombong dan membangga-banggakan diri</a:t>
            </a:r>
            <a:r>
              <a:rPr lang="id-ID" sz="2000" dirty="0" smtClean="0">
                <a:solidFill>
                  <a:schemeClr val="tx1"/>
                </a:solidFill>
                <a:latin typeface="Constantia" pitchFamily="18" charset="0"/>
              </a:rPr>
              <a:t>” (QS. An Nisa: 36)</a:t>
            </a:r>
            <a:r>
              <a:rPr lang="id-ID" dirty="0" smtClean="0">
                <a:solidFill>
                  <a:schemeClr val="tx1"/>
                </a:solidFill>
              </a:rPr>
              <a:t/>
            </a:r>
            <a:br>
              <a:rPr lang="id-ID" dirty="0" smtClean="0">
                <a:solidFill>
                  <a:schemeClr val="tx1"/>
                </a:solidFill>
              </a:rPr>
            </a:br>
            <a:endParaRPr lang="id-ID"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0648"/>
            <a:ext cx="8686800" cy="864096"/>
          </a:xfrm>
        </p:spPr>
        <p:txBody>
          <a:bodyPr>
            <a:normAutofit/>
          </a:bodyPr>
          <a:lstStyle/>
          <a:p>
            <a:pPr algn="ctr"/>
            <a:r>
              <a:rPr lang="id-ID" sz="2800" b="1" dirty="0" smtClean="0">
                <a:latin typeface="Constantia" pitchFamily="18" charset="0"/>
              </a:rPr>
              <a:t>LARANGAN ASHABIYAH (FANATISME SUKU)</a:t>
            </a:r>
            <a:endParaRPr lang="id-ID" sz="2800" b="1" dirty="0">
              <a:latin typeface="Constantia" pitchFamily="18" charset="0"/>
            </a:endParaRPr>
          </a:p>
        </p:txBody>
      </p:sp>
      <p:sp>
        <p:nvSpPr>
          <p:cNvPr id="3" name="Content Placeholder 2"/>
          <p:cNvSpPr>
            <a:spLocks noGrp="1"/>
          </p:cNvSpPr>
          <p:nvPr>
            <p:ph idx="1"/>
          </p:nvPr>
        </p:nvSpPr>
        <p:spPr>
          <a:xfrm>
            <a:off x="539552" y="1412776"/>
            <a:ext cx="7920880" cy="4667349"/>
          </a:xfrm>
        </p:spPr>
        <p:txBody>
          <a:bodyPr>
            <a:normAutofit fontScale="47500" lnSpcReduction="20000"/>
          </a:bodyPr>
          <a:lstStyle/>
          <a:p>
            <a:pPr marL="0" indent="0" rtl="1">
              <a:buNone/>
            </a:pPr>
            <a:r>
              <a:rPr lang="id-ID" sz="3800" dirty="0" smtClean="0">
                <a:latin typeface="Constantia" pitchFamily="18" charset="0"/>
              </a:rPr>
              <a:t>Abu </a:t>
            </a:r>
            <a:r>
              <a:rPr lang="id-ID" sz="3800" dirty="0" smtClean="0">
                <a:latin typeface="Constantia" pitchFamily="18" charset="0"/>
              </a:rPr>
              <a:t>Daud dari Wa'il bin Al-Asqa', ia berkata</a:t>
            </a:r>
            <a:r>
              <a:rPr lang="id-ID" sz="3800" dirty="0" smtClean="0">
                <a:latin typeface="Constantia" pitchFamily="18" charset="0"/>
              </a:rPr>
              <a:t>:</a:t>
            </a:r>
          </a:p>
          <a:p>
            <a:pPr marL="0" indent="0" algn="r" rtl="1">
              <a:buNone/>
            </a:pPr>
            <a:r>
              <a:rPr lang="id-ID" dirty="0" smtClean="0"/>
              <a:t/>
            </a:r>
            <a:br>
              <a:rPr lang="id-ID" dirty="0" smtClean="0"/>
            </a:br>
            <a:r>
              <a:rPr lang="ar-BH" sz="8400" dirty="0" smtClean="0">
                <a:latin typeface="Arabic Typesetting" pitchFamily="66" charset="-78"/>
                <a:cs typeface="Arabic Typesetting" pitchFamily="66" charset="-78"/>
              </a:rPr>
              <a:t>قُلْتُ يَارَسُوْلُ اﷲِ٬ مَاالْعَصَبِيَّةُ ؟ قَالَ </a:t>
            </a:r>
            <a:r>
              <a:rPr lang="he-IL" sz="8400" dirty="0" smtClean="0">
                <a:latin typeface="Arabic Typesetting" pitchFamily="66" charset="-78"/>
              </a:rPr>
              <a:t>׃ </a:t>
            </a:r>
            <a:r>
              <a:rPr lang="ar-BH" sz="8400" dirty="0" smtClean="0">
                <a:latin typeface="Arabic Typesetting" pitchFamily="66" charset="-78"/>
                <a:cs typeface="Arabic Typesetting" pitchFamily="66" charset="-78"/>
              </a:rPr>
              <a:t>أَنْ تُعِيْنَ قَوْمَكَ عَلَى الظُّلِمْ٠</a:t>
            </a:r>
          </a:p>
          <a:p>
            <a:pPr marL="0" indent="0" rtl="1">
              <a:buNone/>
            </a:pPr>
            <a:r>
              <a:rPr lang="ar-BH" dirty="0" smtClean="0"/>
              <a:t/>
            </a:r>
            <a:br>
              <a:rPr lang="ar-BH" dirty="0" smtClean="0"/>
            </a:br>
            <a:r>
              <a:rPr lang="id-ID" sz="3800" dirty="0" smtClean="0">
                <a:latin typeface="Constantia" pitchFamily="18" charset="0"/>
              </a:rPr>
              <a:t>Aku </a:t>
            </a:r>
            <a:r>
              <a:rPr lang="id-ID" sz="3800" dirty="0" smtClean="0">
                <a:latin typeface="Constantia" pitchFamily="18" charset="0"/>
              </a:rPr>
              <a:t>bertanya, </a:t>
            </a:r>
            <a:r>
              <a:rPr lang="id-ID" sz="3800" dirty="0" smtClean="0">
                <a:latin typeface="Constantia" pitchFamily="18" charset="0"/>
              </a:rPr>
              <a:t>"Ya Rasulullah, apakah 'ashabiyah itu?''' Beliau bersabda, "</a:t>
            </a:r>
            <a:r>
              <a:rPr lang="id-ID" sz="3800" dirty="0" smtClean="0">
                <a:latin typeface="Constantia" pitchFamily="18" charset="0"/>
              </a:rPr>
              <a:t>Kamu membantu kaummu </a:t>
            </a:r>
            <a:r>
              <a:rPr lang="id-ID" sz="3800" dirty="0" smtClean="0">
                <a:latin typeface="Constantia" pitchFamily="18" charset="0"/>
              </a:rPr>
              <a:t>dalam kezhaliman".</a:t>
            </a:r>
            <a:r>
              <a:rPr lang="id-ID" sz="3800" dirty="0" smtClean="0"/>
              <a:t/>
            </a:r>
            <a:br>
              <a:rPr lang="id-ID" sz="3800" dirty="0" smtClean="0"/>
            </a:br>
            <a:endParaRPr lang="id-ID" sz="3800" dirty="0" smtClean="0"/>
          </a:p>
          <a:p>
            <a:pPr marL="0" indent="0" algn="r" rtl="1">
              <a:buNone/>
            </a:pPr>
            <a:r>
              <a:rPr lang="id-ID" dirty="0" smtClean="0"/>
              <a:t/>
            </a:r>
            <a:br>
              <a:rPr lang="id-ID" dirty="0" smtClean="0"/>
            </a:br>
            <a:r>
              <a:rPr lang="id-ID" dirty="0" smtClean="0"/>
              <a:t/>
            </a:r>
            <a:br>
              <a:rPr lang="id-ID" dirty="0" smtClean="0"/>
            </a:br>
            <a:r>
              <a:rPr lang="ar-BH" sz="8400" dirty="0" smtClean="0">
                <a:latin typeface="Arabic Typesetting" pitchFamily="66" charset="-78"/>
                <a:cs typeface="Arabic Typesetting" pitchFamily="66" charset="-78"/>
              </a:rPr>
              <a:t>لَيْسَ مِنَّا مَنْ دَعَا إِلَى عَصَبِيَّةٍ ٬ وَلَيْسَ مِنَّا مَنْ قَاتَلَ عَلَى عَصَبِيَّةٍ ٬وَلَيْسَ مِنَّامَنْ مَاتَ عَلَى  عَصَبِيَّةٍ٠</a:t>
            </a:r>
          </a:p>
          <a:p>
            <a:pPr marL="0" indent="0"/>
            <a:r>
              <a:rPr lang="ar-BH" dirty="0" smtClean="0"/>
              <a:t/>
            </a:r>
            <a:br>
              <a:rPr lang="ar-BH" dirty="0" smtClean="0"/>
            </a:br>
            <a:r>
              <a:rPr lang="ar-BH" dirty="0" smtClean="0">
                <a:latin typeface="Constantia" pitchFamily="18" charset="0"/>
              </a:rPr>
              <a:t>"</a:t>
            </a:r>
            <a:r>
              <a:rPr lang="id-ID" sz="3800" dirty="0" smtClean="0">
                <a:latin typeface="Constantia" pitchFamily="18" charset="0"/>
              </a:rPr>
              <a:t>Bukan dari golongan kami orang yang menyerukan kepada 'ashabiyah (fanatisme kesukuan), bukan dari golongan kami orang yang berperang demi 'ashabiyah, dan bukan dari </a:t>
            </a:r>
            <a:r>
              <a:rPr lang="id-ID" sz="3800" dirty="0" smtClean="0">
                <a:latin typeface="Constantia" pitchFamily="18" charset="0"/>
              </a:rPr>
              <a:t>golongan </a:t>
            </a:r>
            <a:r>
              <a:rPr lang="id-ID" sz="3800" dirty="0" smtClean="0">
                <a:latin typeface="Constantia" pitchFamily="18" charset="0"/>
              </a:rPr>
              <a:t>kami orang yang mati mempertahankan 'ashabiyah". (H.R. Abu Daud).</a:t>
            </a:r>
            <a:endParaRPr lang="id-ID" sz="3800" dirty="0">
              <a:latin typeface="Constant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916832"/>
            <a:ext cx="7200800" cy="4163293"/>
          </a:xfrm>
        </p:spPr>
        <p:txBody>
          <a:bodyPr>
            <a:normAutofit/>
          </a:bodyPr>
          <a:lstStyle/>
          <a:p>
            <a:pPr indent="17463" algn="ctr">
              <a:buNone/>
            </a:pPr>
            <a:r>
              <a:rPr lang="id-ID" sz="4000" b="1" dirty="0" smtClean="0">
                <a:latin typeface="Constantia" pitchFamily="18" charset="0"/>
              </a:rPr>
              <a:t>AKTUALISASI RELASI ISLAM DAN KEBANGSAAN  DALAM SEJARAH BANGSA INDONESIA</a:t>
            </a:r>
            <a:endParaRPr lang="id-ID" sz="4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777875"/>
          </a:xfrm>
        </p:spPr>
        <p:txBody>
          <a:bodyPr/>
          <a:lstStyle/>
          <a:p>
            <a:pPr algn="ctr" eaLnBrk="1" hangingPunct="1"/>
            <a:r>
              <a:rPr lang="id-ID" sz="2800" dirty="0" smtClean="0"/>
              <a:t>Kerajaan-kerajaan Islam Nusantara</a:t>
            </a:r>
          </a:p>
        </p:txBody>
      </p:sp>
      <p:pic>
        <p:nvPicPr>
          <p:cNvPr id="31747" name="Picture 2" descr="G:\nusantara_islam.jpg"/>
          <p:cNvPicPr>
            <a:picLocks noChangeAspect="1" noChangeArrowheads="1"/>
          </p:cNvPicPr>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2" cstate="print"/>
          <a:srcRect/>
          <a:stretch>
            <a:fillRect/>
          </a:stretch>
        </p:blipFill>
        <p:spPr bwMode="auto">
          <a:xfrm>
            <a:off x="323830" y="1595791"/>
            <a:ext cx="8497442" cy="5073571"/>
          </a:xfrm>
          <a:prstGeom prst="rect">
            <a:avLst/>
          </a:prstGeom>
          <a:ln>
            <a:noFill/>
          </a:ln>
          <a:effectLst>
            <a:softEdge rad="112500"/>
          </a:effectLst>
        </p:spPr>
      </p:pic>
      <p:sp>
        <p:nvSpPr>
          <p:cNvPr id="80" name="TextBox 79"/>
          <p:cNvSpPr txBox="1"/>
          <p:nvPr/>
        </p:nvSpPr>
        <p:spPr>
          <a:xfrm>
            <a:off x="539751" y="211425"/>
            <a:ext cx="8318414" cy="1340571"/>
          </a:xfrm>
          <a:prstGeom prst="rect">
            <a:avLst/>
          </a:prstGeom>
          <a:noFill/>
        </p:spPr>
        <p:txBody>
          <a:bodyPr lIns="77925" tIns="38963" rIns="77925" bIns="38963">
            <a:spAutoFit/>
          </a:bodyPr>
          <a:lstStyle/>
          <a:p>
            <a:pPr algn="ctr" fontAlgn="auto">
              <a:spcBef>
                <a:spcPts val="0"/>
              </a:spcBef>
              <a:spcAft>
                <a:spcPts val="0"/>
              </a:spcAft>
              <a:defRPr/>
            </a:pPr>
            <a:r>
              <a:rPr lang="id-ID" sz="4100" kern="0" dirty="0">
                <a:ln>
                  <a:solidFill>
                    <a:schemeClr val="bg1"/>
                  </a:solidFill>
                </a:ln>
                <a:effectLst>
                  <a:glow rad="139700">
                    <a:schemeClr val="accent4">
                      <a:satMod val="175000"/>
                      <a:alpha val="40000"/>
                    </a:schemeClr>
                  </a:glow>
                </a:effectLst>
                <a:latin typeface="Stencil" pitchFamily="82" charset="0"/>
                <a:cs typeface="Arial" pitchFamily="34" charset="0"/>
              </a:rPr>
              <a:t>Perang  </a:t>
            </a:r>
            <a:r>
              <a:rPr lang="id-ID" sz="4100" kern="0" dirty="0" smtClean="0">
                <a:ln>
                  <a:solidFill>
                    <a:schemeClr val="bg1"/>
                  </a:solidFill>
                </a:ln>
                <a:effectLst>
                  <a:glow rad="139700">
                    <a:schemeClr val="accent4">
                      <a:satMod val="175000"/>
                      <a:alpha val="40000"/>
                    </a:schemeClr>
                  </a:glow>
                </a:effectLst>
                <a:latin typeface="Stencil" pitchFamily="82" charset="0"/>
                <a:cs typeface="Arial" pitchFamily="34" charset="0"/>
              </a:rPr>
              <a:t>MELAWAN PENJAJAH</a:t>
            </a:r>
            <a:endParaRPr lang="id-ID" sz="4100" kern="0" dirty="0">
              <a:ln>
                <a:solidFill>
                  <a:schemeClr val="bg1"/>
                </a:solidFill>
              </a:ln>
              <a:effectLst>
                <a:glow rad="139700">
                  <a:schemeClr val="accent4">
                    <a:satMod val="175000"/>
                    <a:alpha val="40000"/>
                  </a:schemeClr>
                </a:glow>
              </a:effectLst>
              <a:latin typeface="Stencil" pitchFamily="82" charset="0"/>
              <a:cs typeface="Arial" pitchFamily="34" charset="0"/>
            </a:endParaRPr>
          </a:p>
          <a:p>
            <a:pPr algn="ctr" fontAlgn="auto">
              <a:spcBef>
                <a:spcPts val="0"/>
              </a:spcBef>
              <a:spcAft>
                <a:spcPts val="0"/>
              </a:spcAft>
              <a:defRPr/>
            </a:pPr>
            <a:r>
              <a:rPr lang="id-ID" sz="4100" kern="0" dirty="0">
                <a:ln>
                  <a:solidFill>
                    <a:schemeClr val="bg1"/>
                  </a:solidFill>
                </a:ln>
                <a:effectLst>
                  <a:glow rad="139700">
                    <a:schemeClr val="accent4">
                      <a:satMod val="175000"/>
                      <a:alpha val="40000"/>
                    </a:schemeClr>
                  </a:glow>
                </a:effectLst>
                <a:latin typeface="Stencil" pitchFamily="82" charset="0"/>
                <a:cs typeface="Arial" pitchFamily="34" charset="0"/>
              </a:rPr>
              <a:t>selama 300 thn</a:t>
            </a:r>
            <a:endParaRPr lang="en-US" sz="4100" kern="0" dirty="0">
              <a:ln>
                <a:solidFill>
                  <a:schemeClr val="bg1"/>
                </a:solidFill>
              </a:ln>
              <a:effectLst>
                <a:glow rad="139700">
                  <a:schemeClr val="accent4">
                    <a:satMod val="175000"/>
                    <a:alpha val="40000"/>
                  </a:schemeClr>
                </a:glow>
              </a:effectLst>
              <a:latin typeface="Stencil" pitchFamily="82" charset="0"/>
              <a:cs typeface="Arial" pitchFamily="34" charset="0"/>
            </a:endParaRPr>
          </a:p>
        </p:txBody>
      </p:sp>
      <p:grpSp>
        <p:nvGrpSpPr>
          <p:cNvPr id="2" name="Group 34"/>
          <p:cNvGrpSpPr>
            <a:grpSpLocks/>
          </p:cNvGrpSpPr>
          <p:nvPr/>
        </p:nvGrpSpPr>
        <p:grpSpPr bwMode="auto">
          <a:xfrm>
            <a:off x="989013" y="2565400"/>
            <a:ext cx="1362075" cy="1081088"/>
            <a:chOff x="989351" y="2276872"/>
            <a:chExt cx="1361654" cy="1080925"/>
          </a:xfrm>
        </p:grpSpPr>
        <p:pic>
          <p:nvPicPr>
            <p:cNvPr id="31" name="Picture 30" descr="cutnyakdin.jpg"/>
            <p:cNvPicPr>
              <a:picLocks noChangeAspect="1"/>
            </p:cNvPicPr>
            <p:nvPr/>
          </p:nvPicPr>
          <p:blipFill>
            <a:blip r:embed="rId3" cstate="print"/>
            <a:stretch>
              <a:fillRect/>
            </a:stretch>
          </p:blipFill>
          <p:spPr>
            <a:xfrm>
              <a:off x="1475656" y="2276872"/>
              <a:ext cx="875349" cy="9495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3" name="Rectangle 32"/>
            <p:cNvSpPr/>
            <p:nvPr/>
          </p:nvSpPr>
          <p:spPr>
            <a:xfrm>
              <a:off x="1474976" y="2276872"/>
              <a:ext cx="864920" cy="936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solidFill>
                  <a:srgbClr val="FF0000"/>
                </a:solidFill>
              </a:endParaRPr>
            </a:p>
          </p:txBody>
        </p:sp>
        <p:sp>
          <p:nvSpPr>
            <p:cNvPr id="34" name="Freeform 33"/>
            <p:cNvSpPr/>
            <p:nvPr/>
          </p:nvSpPr>
          <p:spPr>
            <a:xfrm>
              <a:off x="989351" y="2773685"/>
              <a:ext cx="464993" cy="584112"/>
            </a:xfrm>
            <a:custGeom>
              <a:avLst/>
              <a:gdLst>
                <a:gd name="connsiteX0" fmla="*/ 464695 w 464695"/>
                <a:gd name="connsiteY0" fmla="*/ 14990 h 584617"/>
                <a:gd name="connsiteX1" fmla="*/ 239842 w 464695"/>
                <a:gd name="connsiteY1" fmla="*/ 0 h 584617"/>
                <a:gd name="connsiteX2" fmla="*/ 0 w 464695"/>
                <a:gd name="connsiteY2" fmla="*/ 584617 h 584617"/>
              </a:gdLst>
              <a:ahLst/>
              <a:cxnLst>
                <a:cxn ang="0">
                  <a:pos x="connsiteX0" y="connsiteY0"/>
                </a:cxn>
                <a:cxn ang="0">
                  <a:pos x="connsiteX1" y="connsiteY1"/>
                </a:cxn>
                <a:cxn ang="0">
                  <a:pos x="connsiteX2" y="connsiteY2"/>
                </a:cxn>
              </a:cxnLst>
              <a:rect l="l" t="t" r="r" b="b"/>
              <a:pathLst>
                <a:path w="464695" h="584617">
                  <a:moveTo>
                    <a:pt x="464695" y="14990"/>
                  </a:moveTo>
                  <a:lnTo>
                    <a:pt x="239842" y="0"/>
                  </a:lnTo>
                  <a:lnTo>
                    <a:pt x="0" y="584617"/>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dirty="0">
                <a:solidFill>
                  <a:srgbClr val="FF0000"/>
                </a:solidFill>
              </a:endParaRPr>
            </a:p>
          </p:txBody>
        </p:sp>
      </p:grpSp>
      <p:grpSp>
        <p:nvGrpSpPr>
          <p:cNvPr id="3" name="Group 92"/>
          <p:cNvGrpSpPr>
            <a:grpSpLocks/>
          </p:cNvGrpSpPr>
          <p:nvPr/>
        </p:nvGrpSpPr>
        <p:grpSpPr bwMode="auto">
          <a:xfrm>
            <a:off x="1187450" y="3141663"/>
            <a:ext cx="2225675" cy="935037"/>
            <a:chOff x="1187624" y="2852936"/>
            <a:chExt cx="2225569" cy="936104"/>
          </a:xfrm>
        </p:grpSpPr>
        <p:sp>
          <p:nvSpPr>
            <p:cNvPr id="70" name="Freeform 69"/>
            <p:cNvSpPr/>
            <p:nvPr/>
          </p:nvSpPr>
          <p:spPr>
            <a:xfrm>
              <a:off x="1187624" y="3388533"/>
              <a:ext cx="1495354" cy="255880"/>
            </a:xfrm>
            <a:custGeom>
              <a:avLst/>
              <a:gdLst>
                <a:gd name="connsiteX0" fmla="*/ 0 w 1304144"/>
                <a:gd name="connsiteY0" fmla="*/ 284813 h 284813"/>
                <a:gd name="connsiteX1" fmla="*/ 959371 w 1304144"/>
                <a:gd name="connsiteY1" fmla="*/ 0 h 284813"/>
                <a:gd name="connsiteX2" fmla="*/ 1304144 w 1304144"/>
                <a:gd name="connsiteY2" fmla="*/ 0 h 284813"/>
              </a:gdLst>
              <a:ahLst/>
              <a:cxnLst>
                <a:cxn ang="0">
                  <a:pos x="connsiteX0" y="connsiteY0"/>
                </a:cxn>
                <a:cxn ang="0">
                  <a:pos x="connsiteX1" y="connsiteY1"/>
                </a:cxn>
                <a:cxn ang="0">
                  <a:pos x="connsiteX2" y="connsiteY2"/>
                </a:cxn>
              </a:cxnLst>
              <a:rect l="l" t="t" r="r" b="b"/>
              <a:pathLst>
                <a:path w="1304144" h="284813">
                  <a:moveTo>
                    <a:pt x="0" y="284813"/>
                  </a:moveTo>
                  <a:lnTo>
                    <a:pt x="959371" y="0"/>
                  </a:lnTo>
                  <a:lnTo>
                    <a:pt x="1304144"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dirty="0"/>
            </a:p>
          </p:txBody>
        </p:sp>
        <p:sp>
          <p:nvSpPr>
            <p:cNvPr id="56" name="Rectangle 55"/>
            <p:cNvSpPr/>
            <p:nvPr/>
          </p:nvSpPr>
          <p:spPr>
            <a:xfrm>
              <a:off x="2549634" y="2852936"/>
              <a:ext cx="863559"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p>
          </p:txBody>
        </p:sp>
        <p:pic>
          <p:nvPicPr>
            <p:cNvPr id="72" name="Picture 71" descr="SISINGAMANGARAJA.jpg"/>
            <p:cNvPicPr>
              <a:picLocks noChangeAspect="1"/>
            </p:cNvPicPr>
            <p:nvPr/>
          </p:nvPicPr>
          <p:blipFill>
            <a:blip r:embed="rId4" cstate="print"/>
            <a:stretch>
              <a:fillRect/>
            </a:stretch>
          </p:blipFill>
          <p:spPr>
            <a:xfrm>
              <a:off x="2579219" y="2878111"/>
              <a:ext cx="823548" cy="8994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4" name="Group 90"/>
          <p:cNvGrpSpPr>
            <a:grpSpLocks/>
          </p:cNvGrpSpPr>
          <p:nvPr/>
        </p:nvGrpSpPr>
        <p:grpSpPr bwMode="auto">
          <a:xfrm>
            <a:off x="4784725" y="2997200"/>
            <a:ext cx="1209675" cy="2087563"/>
            <a:chOff x="4785082" y="2708920"/>
            <a:chExt cx="1209327" cy="2088232"/>
          </a:xfrm>
        </p:grpSpPr>
        <p:sp>
          <p:nvSpPr>
            <p:cNvPr id="62" name="Rectangle 61"/>
            <p:cNvSpPr/>
            <p:nvPr/>
          </p:nvSpPr>
          <p:spPr>
            <a:xfrm>
              <a:off x="5131057" y="2708920"/>
              <a:ext cx="863352" cy="935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p>
          </p:txBody>
        </p:sp>
        <p:sp>
          <p:nvSpPr>
            <p:cNvPr id="68" name="Freeform 67"/>
            <p:cNvSpPr/>
            <p:nvPr/>
          </p:nvSpPr>
          <p:spPr>
            <a:xfrm>
              <a:off x="4785082" y="3212319"/>
              <a:ext cx="390413" cy="1584833"/>
            </a:xfrm>
            <a:custGeom>
              <a:avLst/>
              <a:gdLst>
                <a:gd name="connsiteX0" fmla="*/ 464695 w 464695"/>
                <a:gd name="connsiteY0" fmla="*/ 14990 h 584617"/>
                <a:gd name="connsiteX1" fmla="*/ 239842 w 464695"/>
                <a:gd name="connsiteY1" fmla="*/ 0 h 584617"/>
                <a:gd name="connsiteX2" fmla="*/ 0 w 464695"/>
                <a:gd name="connsiteY2" fmla="*/ 584617 h 584617"/>
              </a:gdLst>
              <a:ahLst/>
              <a:cxnLst>
                <a:cxn ang="0">
                  <a:pos x="connsiteX0" y="connsiteY0"/>
                </a:cxn>
                <a:cxn ang="0">
                  <a:pos x="connsiteX1" y="connsiteY1"/>
                </a:cxn>
                <a:cxn ang="0">
                  <a:pos x="connsiteX2" y="connsiteY2"/>
                </a:cxn>
              </a:cxnLst>
              <a:rect l="l" t="t" r="r" b="b"/>
              <a:pathLst>
                <a:path w="464695" h="584617">
                  <a:moveTo>
                    <a:pt x="464695" y="14990"/>
                  </a:moveTo>
                  <a:lnTo>
                    <a:pt x="239842" y="0"/>
                  </a:lnTo>
                  <a:lnTo>
                    <a:pt x="0" y="584617"/>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dirty="0"/>
            </a:p>
          </p:txBody>
        </p:sp>
        <p:pic>
          <p:nvPicPr>
            <p:cNvPr id="81" name="Picture 80" descr="HASANUDIN.jpg"/>
            <p:cNvPicPr>
              <a:picLocks noChangeAspect="1"/>
            </p:cNvPicPr>
            <p:nvPr/>
          </p:nvPicPr>
          <p:blipFill>
            <a:blip r:embed="rId5" cstate="print"/>
            <a:stretch>
              <a:fillRect/>
            </a:stretch>
          </p:blipFill>
          <p:spPr>
            <a:xfrm>
              <a:off x="5148064" y="2743200"/>
              <a:ext cx="833011" cy="8844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5" name="Group 93"/>
          <p:cNvGrpSpPr>
            <a:grpSpLocks/>
          </p:cNvGrpSpPr>
          <p:nvPr/>
        </p:nvGrpSpPr>
        <p:grpSpPr bwMode="auto">
          <a:xfrm>
            <a:off x="1760538" y="5446713"/>
            <a:ext cx="1331912" cy="1022350"/>
            <a:chOff x="1760746" y="5157192"/>
            <a:chExt cx="1331733" cy="1023102"/>
          </a:xfrm>
        </p:grpSpPr>
        <p:sp>
          <p:nvSpPr>
            <p:cNvPr id="45" name="Rectangle 44"/>
            <p:cNvSpPr/>
            <p:nvPr/>
          </p:nvSpPr>
          <p:spPr>
            <a:xfrm>
              <a:off x="1760746" y="5244568"/>
              <a:ext cx="863484" cy="935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p>
          </p:txBody>
        </p:sp>
        <p:sp>
          <p:nvSpPr>
            <p:cNvPr id="49" name="Freeform 48"/>
            <p:cNvSpPr/>
            <p:nvPr/>
          </p:nvSpPr>
          <p:spPr>
            <a:xfrm rot="10800000">
              <a:off x="2627405" y="5157192"/>
              <a:ext cx="465074" cy="584630"/>
            </a:xfrm>
            <a:custGeom>
              <a:avLst/>
              <a:gdLst>
                <a:gd name="connsiteX0" fmla="*/ 464695 w 464695"/>
                <a:gd name="connsiteY0" fmla="*/ 14990 h 584617"/>
                <a:gd name="connsiteX1" fmla="*/ 239842 w 464695"/>
                <a:gd name="connsiteY1" fmla="*/ 0 h 584617"/>
                <a:gd name="connsiteX2" fmla="*/ 0 w 464695"/>
                <a:gd name="connsiteY2" fmla="*/ 584617 h 584617"/>
              </a:gdLst>
              <a:ahLst/>
              <a:cxnLst>
                <a:cxn ang="0">
                  <a:pos x="connsiteX0" y="connsiteY0"/>
                </a:cxn>
                <a:cxn ang="0">
                  <a:pos x="connsiteX1" y="connsiteY1"/>
                </a:cxn>
                <a:cxn ang="0">
                  <a:pos x="connsiteX2" y="connsiteY2"/>
                </a:cxn>
              </a:cxnLst>
              <a:rect l="l" t="t" r="r" b="b"/>
              <a:pathLst>
                <a:path w="464695" h="584617">
                  <a:moveTo>
                    <a:pt x="464695" y="14990"/>
                  </a:moveTo>
                  <a:lnTo>
                    <a:pt x="239842" y="0"/>
                  </a:lnTo>
                  <a:lnTo>
                    <a:pt x="0" y="584617"/>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dirty="0"/>
            </a:p>
          </p:txBody>
        </p:sp>
        <p:pic>
          <p:nvPicPr>
            <p:cNvPr id="84" name="Picture 83" descr="DIPONEGORO 2.jpg"/>
            <p:cNvPicPr>
              <a:picLocks noChangeAspect="1"/>
            </p:cNvPicPr>
            <p:nvPr/>
          </p:nvPicPr>
          <p:blipFill>
            <a:blip r:embed="rId6" cstate="print"/>
            <a:stretch>
              <a:fillRect/>
            </a:stretch>
          </p:blipFill>
          <p:spPr>
            <a:xfrm>
              <a:off x="1771003" y="5259180"/>
              <a:ext cx="843533" cy="89560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6" name="Group 89"/>
          <p:cNvGrpSpPr>
            <a:grpSpLocks/>
          </p:cNvGrpSpPr>
          <p:nvPr/>
        </p:nvGrpSpPr>
        <p:grpSpPr bwMode="auto">
          <a:xfrm>
            <a:off x="6156325" y="3213100"/>
            <a:ext cx="1350963" cy="1081088"/>
            <a:chOff x="6156176" y="2924944"/>
            <a:chExt cx="1350401" cy="1080925"/>
          </a:xfrm>
        </p:grpSpPr>
        <p:sp>
          <p:nvSpPr>
            <p:cNvPr id="38" name="Rectangle 37"/>
            <p:cNvSpPr/>
            <p:nvPr/>
          </p:nvSpPr>
          <p:spPr>
            <a:xfrm>
              <a:off x="6641749" y="2924944"/>
              <a:ext cx="864828" cy="9364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p>
          </p:txBody>
        </p:sp>
        <p:sp>
          <p:nvSpPr>
            <p:cNvPr id="41" name="Freeform 40"/>
            <p:cNvSpPr/>
            <p:nvPr/>
          </p:nvSpPr>
          <p:spPr>
            <a:xfrm>
              <a:off x="6156176" y="3421757"/>
              <a:ext cx="464945" cy="584112"/>
            </a:xfrm>
            <a:custGeom>
              <a:avLst/>
              <a:gdLst>
                <a:gd name="connsiteX0" fmla="*/ 464695 w 464695"/>
                <a:gd name="connsiteY0" fmla="*/ 14990 h 584617"/>
                <a:gd name="connsiteX1" fmla="*/ 239842 w 464695"/>
                <a:gd name="connsiteY1" fmla="*/ 0 h 584617"/>
                <a:gd name="connsiteX2" fmla="*/ 0 w 464695"/>
                <a:gd name="connsiteY2" fmla="*/ 584617 h 584617"/>
              </a:gdLst>
              <a:ahLst/>
              <a:cxnLst>
                <a:cxn ang="0">
                  <a:pos x="connsiteX0" y="connsiteY0"/>
                </a:cxn>
                <a:cxn ang="0">
                  <a:pos x="connsiteX1" y="connsiteY1"/>
                </a:cxn>
                <a:cxn ang="0">
                  <a:pos x="connsiteX2" y="connsiteY2"/>
                </a:cxn>
              </a:cxnLst>
              <a:rect l="l" t="t" r="r" b="b"/>
              <a:pathLst>
                <a:path w="464695" h="584617">
                  <a:moveTo>
                    <a:pt x="464695" y="14990"/>
                  </a:moveTo>
                  <a:lnTo>
                    <a:pt x="239842" y="0"/>
                  </a:lnTo>
                  <a:lnTo>
                    <a:pt x="0" y="584617"/>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dirty="0"/>
            </a:p>
          </p:txBody>
        </p:sp>
        <p:pic>
          <p:nvPicPr>
            <p:cNvPr id="85" name="Picture 84" descr="PATIMURA.jpg"/>
            <p:cNvPicPr>
              <a:picLocks noChangeAspect="1"/>
            </p:cNvPicPr>
            <p:nvPr/>
          </p:nvPicPr>
          <p:blipFill>
            <a:blip r:embed="rId7" cstate="print"/>
            <a:stretch>
              <a:fillRect/>
            </a:stretch>
          </p:blipFill>
          <p:spPr>
            <a:xfrm>
              <a:off x="6660232" y="2938072"/>
              <a:ext cx="834850" cy="914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7" name="Group 91"/>
          <p:cNvGrpSpPr>
            <a:grpSpLocks/>
          </p:cNvGrpSpPr>
          <p:nvPr/>
        </p:nvGrpSpPr>
        <p:grpSpPr bwMode="auto">
          <a:xfrm>
            <a:off x="3613150" y="2119313"/>
            <a:ext cx="1301750" cy="2395537"/>
            <a:chOff x="3612630" y="1831696"/>
            <a:chExt cx="1301659" cy="2395530"/>
          </a:xfrm>
        </p:grpSpPr>
        <p:sp>
          <p:nvSpPr>
            <p:cNvPr id="86" name="Rectangle 85"/>
            <p:cNvSpPr/>
            <p:nvPr/>
          </p:nvSpPr>
          <p:spPr>
            <a:xfrm>
              <a:off x="4050749" y="1831696"/>
              <a:ext cx="863540" cy="9382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p>
          </p:txBody>
        </p:sp>
        <p:sp>
          <p:nvSpPr>
            <p:cNvPr id="88" name="Freeform 87"/>
            <p:cNvSpPr/>
            <p:nvPr/>
          </p:nvSpPr>
          <p:spPr>
            <a:xfrm>
              <a:off x="3612630" y="2219045"/>
              <a:ext cx="419071" cy="2008181"/>
            </a:xfrm>
            <a:custGeom>
              <a:avLst/>
              <a:gdLst>
                <a:gd name="connsiteX0" fmla="*/ 419724 w 419724"/>
                <a:gd name="connsiteY0" fmla="*/ 0 h 2008682"/>
                <a:gd name="connsiteX1" fmla="*/ 239842 w 419724"/>
                <a:gd name="connsiteY1" fmla="*/ 0 h 2008682"/>
                <a:gd name="connsiteX2" fmla="*/ 0 w 419724"/>
                <a:gd name="connsiteY2" fmla="*/ 2008682 h 2008682"/>
              </a:gdLst>
              <a:ahLst/>
              <a:cxnLst>
                <a:cxn ang="0">
                  <a:pos x="connsiteX0" y="connsiteY0"/>
                </a:cxn>
                <a:cxn ang="0">
                  <a:pos x="connsiteX1" y="connsiteY1"/>
                </a:cxn>
                <a:cxn ang="0">
                  <a:pos x="connsiteX2" y="connsiteY2"/>
                </a:cxn>
              </a:cxnLst>
              <a:rect l="l" t="t" r="r" b="b"/>
              <a:pathLst>
                <a:path w="419724" h="2008682">
                  <a:moveTo>
                    <a:pt x="419724" y="0"/>
                  </a:moveTo>
                  <a:lnTo>
                    <a:pt x="239842" y="0"/>
                  </a:lnTo>
                  <a:lnTo>
                    <a:pt x="0" y="2008682"/>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dirty="0"/>
            </a:p>
          </p:txBody>
        </p:sp>
        <p:pic>
          <p:nvPicPr>
            <p:cNvPr id="89" name="Picture 88" descr="antasari.jpg"/>
            <p:cNvPicPr>
              <a:picLocks noChangeAspect="1"/>
            </p:cNvPicPr>
            <p:nvPr/>
          </p:nvPicPr>
          <p:blipFill>
            <a:blip r:embed="rId8" cstate="print"/>
            <a:stretch>
              <a:fillRect/>
            </a:stretch>
          </p:blipFill>
          <p:spPr>
            <a:xfrm>
              <a:off x="4075259" y="1844823"/>
              <a:ext cx="833840" cy="91336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8" name="Group 99"/>
          <p:cNvGrpSpPr>
            <a:grpSpLocks/>
          </p:cNvGrpSpPr>
          <p:nvPr/>
        </p:nvGrpSpPr>
        <p:grpSpPr bwMode="auto">
          <a:xfrm>
            <a:off x="539750" y="4508500"/>
            <a:ext cx="1331913" cy="1023938"/>
            <a:chOff x="539552" y="4221088"/>
            <a:chExt cx="1331733" cy="1023910"/>
          </a:xfrm>
        </p:grpSpPr>
        <p:sp>
          <p:nvSpPr>
            <p:cNvPr id="96" name="Rectangle 95"/>
            <p:cNvSpPr/>
            <p:nvPr/>
          </p:nvSpPr>
          <p:spPr>
            <a:xfrm>
              <a:off x="539552" y="4308399"/>
              <a:ext cx="863483" cy="9350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p>
          </p:txBody>
        </p:sp>
        <p:sp>
          <p:nvSpPr>
            <p:cNvPr id="97" name="Freeform 96"/>
            <p:cNvSpPr/>
            <p:nvPr/>
          </p:nvSpPr>
          <p:spPr>
            <a:xfrm rot="10800000">
              <a:off x="1406210" y="4221088"/>
              <a:ext cx="465075" cy="584184"/>
            </a:xfrm>
            <a:custGeom>
              <a:avLst/>
              <a:gdLst>
                <a:gd name="connsiteX0" fmla="*/ 464695 w 464695"/>
                <a:gd name="connsiteY0" fmla="*/ 14990 h 584617"/>
                <a:gd name="connsiteX1" fmla="*/ 239842 w 464695"/>
                <a:gd name="connsiteY1" fmla="*/ 0 h 584617"/>
                <a:gd name="connsiteX2" fmla="*/ 0 w 464695"/>
                <a:gd name="connsiteY2" fmla="*/ 584617 h 584617"/>
              </a:gdLst>
              <a:ahLst/>
              <a:cxnLst>
                <a:cxn ang="0">
                  <a:pos x="connsiteX0" y="connsiteY0"/>
                </a:cxn>
                <a:cxn ang="0">
                  <a:pos x="connsiteX1" y="connsiteY1"/>
                </a:cxn>
                <a:cxn ang="0">
                  <a:pos x="connsiteX2" y="connsiteY2"/>
                </a:cxn>
              </a:cxnLst>
              <a:rect l="l" t="t" r="r" b="b"/>
              <a:pathLst>
                <a:path w="464695" h="584617">
                  <a:moveTo>
                    <a:pt x="464695" y="14990"/>
                  </a:moveTo>
                  <a:lnTo>
                    <a:pt x="239842" y="0"/>
                  </a:lnTo>
                  <a:lnTo>
                    <a:pt x="0" y="584617"/>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d-ID" dirty="0"/>
            </a:p>
          </p:txBody>
        </p:sp>
        <p:pic>
          <p:nvPicPr>
            <p:cNvPr id="99" name="Picture 98" descr="iMAM BONJOL.jpg"/>
            <p:cNvPicPr>
              <a:picLocks noChangeAspect="1"/>
            </p:cNvPicPr>
            <p:nvPr/>
          </p:nvPicPr>
          <p:blipFill>
            <a:blip r:embed="rId9" cstate="print"/>
            <a:stretch>
              <a:fillRect/>
            </a:stretch>
          </p:blipFill>
          <p:spPr>
            <a:xfrm>
              <a:off x="554636" y="4317167"/>
              <a:ext cx="839447" cy="9278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33804" name="Oval 8"/>
          <p:cNvSpPr>
            <a:spLocks noChangeArrowheads="1"/>
          </p:cNvSpPr>
          <p:nvPr/>
        </p:nvSpPr>
        <p:spPr bwMode="auto">
          <a:xfrm>
            <a:off x="8662988" y="100013"/>
            <a:ext cx="390525" cy="244475"/>
          </a:xfrm>
          <a:prstGeom prst="ellipse">
            <a:avLst/>
          </a:prstGeom>
          <a:noFill/>
          <a:ln w="9525">
            <a:noFill/>
            <a:round/>
            <a:headEnd/>
            <a:tailEnd/>
          </a:ln>
        </p:spPr>
        <p:txBody>
          <a:bodyPr wrap="none" anchor="ctr"/>
          <a:lstStyle/>
          <a:p>
            <a:pPr algn="ctr"/>
            <a:endParaRPr lang="en-US" b="1">
              <a:solidFill>
                <a:srgbClr val="FFFF00"/>
              </a:solidFill>
              <a:latin typeface="Tahom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1000"/>
                                        <p:tgtEl>
                                          <p:spTgt spid="8"/>
                                        </p:tgtEl>
                                      </p:cBhvr>
                                    </p:animEffect>
                                  </p:childTnLst>
                                </p:cTn>
                              </p:par>
                            </p:childTnLst>
                          </p:cTn>
                        </p:par>
                        <p:par>
                          <p:cTn id="20" fill="hold">
                            <p:stCondLst>
                              <p:cond delay="4000"/>
                            </p:stCondLst>
                            <p:childTnLst>
                              <p:par>
                                <p:cTn id="21" presetID="2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1000"/>
                                        <p:tgtEl>
                                          <p:spTgt spid="5"/>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95536"/>
          </a:xfrm>
        </p:spPr>
        <p:txBody>
          <a:bodyPr>
            <a:normAutofit fontScale="90000"/>
          </a:bodyPr>
          <a:lstStyle/>
          <a:p>
            <a:pPr algn="ctr"/>
            <a:r>
              <a:rPr lang="id-ID" dirty="0" smtClean="0"/>
              <a:t>ISLAM DALAM PERGERAKAN NASIONAL</a:t>
            </a:r>
            <a:endParaRPr lang="id-ID" dirty="0"/>
          </a:p>
        </p:txBody>
      </p:sp>
      <p:pic>
        <p:nvPicPr>
          <p:cNvPr id="2050" name="Picture 2" descr="C:\Users\pinkprint\Documents\SAREKAT ISLAM - 1.jpg"/>
          <p:cNvPicPr>
            <a:picLocks noChangeAspect="1" noChangeArrowheads="1"/>
          </p:cNvPicPr>
          <p:nvPr/>
        </p:nvPicPr>
        <p:blipFill>
          <a:blip r:embed="rId2" cstate="print"/>
          <a:srcRect/>
          <a:stretch>
            <a:fillRect/>
          </a:stretch>
        </p:blipFill>
        <p:spPr bwMode="auto">
          <a:xfrm>
            <a:off x="0" y="1268760"/>
            <a:ext cx="3563888" cy="5589240"/>
          </a:xfrm>
          <a:prstGeom prst="rect">
            <a:avLst/>
          </a:prstGeom>
          <a:noFill/>
        </p:spPr>
      </p:pic>
      <p:pic>
        <p:nvPicPr>
          <p:cNvPr id="2051" name="Picture 3" descr="C:\Users\pinkprint\Documents\SAREKAT ISLAM 2.jpg"/>
          <p:cNvPicPr>
            <a:picLocks noGrp="1" noChangeAspect="1" noChangeArrowheads="1"/>
          </p:cNvPicPr>
          <p:nvPr>
            <p:ph idx="1"/>
          </p:nvPr>
        </p:nvPicPr>
        <p:blipFill>
          <a:blip r:embed="rId3" cstate="print"/>
          <a:srcRect/>
          <a:stretch>
            <a:fillRect/>
          </a:stretch>
        </p:blipFill>
        <p:spPr bwMode="auto">
          <a:xfrm>
            <a:off x="251520" y="3429000"/>
            <a:ext cx="3312368" cy="1944216"/>
          </a:xfrm>
          <a:prstGeom prst="rect">
            <a:avLst/>
          </a:prstGeom>
          <a:noFill/>
        </p:spPr>
      </p:pic>
      <p:sp>
        <p:nvSpPr>
          <p:cNvPr id="6" name="Rectangle 5"/>
          <p:cNvSpPr/>
          <p:nvPr/>
        </p:nvSpPr>
        <p:spPr>
          <a:xfrm>
            <a:off x="611560" y="1844824"/>
            <a:ext cx="2376264" cy="288032"/>
          </a:xfrm>
          <a:prstGeom prst="rect">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G:\KH A Dahlan.jpg"/>
          <p:cNvPicPr>
            <a:picLocks noChangeAspect="1" noChangeArrowheads="1"/>
          </p:cNvPicPr>
          <p:nvPr/>
        </p:nvPicPr>
        <p:blipFill>
          <a:blip r:embed="rId5" cstate="print"/>
          <a:srcRect/>
          <a:stretch>
            <a:fillRect/>
          </a:stretch>
        </p:blipFill>
        <p:spPr bwMode="auto">
          <a:xfrm>
            <a:off x="3563888" y="1268760"/>
            <a:ext cx="2592288" cy="2304256"/>
          </a:xfrm>
          <a:prstGeom prst="rect">
            <a:avLst/>
          </a:prstGeom>
          <a:noFill/>
          <a:ln w="9525">
            <a:noFill/>
            <a:miter lim="800000"/>
            <a:headEnd/>
            <a:tailEnd/>
          </a:ln>
        </p:spPr>
      </p:pic>
      <p:pic>
        <p:nvPicPr>
          <p:cNvPr id="8" name="Picture 2" descr="G:\NU.jpg"/>
          <p:cNvPicPr>
            <a:picLocks noChangeAspect="1" noChangeArrowheads="1"/>
          </p:cNvPicPr>
          <p:nvPr/>
        </p:nvPicPr>
        <p:blipFill>
          <a:blip r:embed="rId6" cstate="print"/>
          <a:srcRect/>
          <a:stretch>
            <a:fillRect/>
          </a:stretch>
        </p:blipFill>
        <p:spPr bwMode="auto">
          <a:xfrm>
            <a:off x="6156176" y="1268760"/>
            <a:ext cx="2987824" cy="2304256"/>
          </a:xfrm>
          <a:prstGeom prst="rect">
            <a:avLst/>
          </a:prstGeom>
          <a:noFill/>
          <a:ln w="9525">
            <a:noFill/>
            <a:miter lim="800000"/>
            <a:headEnd/>
            <a:tailEnd/>
          </a:ln>
        </p:spPr>
      </p:pic>
      <p:pic>
        <p:nvPicPr>
          <p:cNvPr id="9" name="Picture 2" descr="C:\Users\pinkprint\Documents\SAMANHUDI.jpg"/>
          <p:cNvPicPr>
            <a:picLocks noChangeAspect="1" noChangeArrowheads="1"/>
          </p:cNvPicPr>
          <p:nvPr/>
        </p:nvPicPr>
        <p:blipFill>
          <a:blip r:embed="rId7" cstate="print"/>
          <a:srcRect/>
          <a:stretch>
            <a:fillRect/>
          </a:stretch>
        </p:blipFill>
        <p:spPr bwMode="auto">
          <a:xfrm>
            <a:off x="3563888" y="3573016"/>
            <a:ext cx="5580112" cy="3284984"/>
          </a:xfrm>
          <a:prstGeom prst="rect">
            <a:avLst/>
          </a:prstGeom>
          <a:noFill/>
        </p:spPr>
      </p:pic>
      <p:sp>
        <p:nvSpPr>
          <p:cNvPr id="10" name="Rectangle 9"/>
          <p:cNvSpPr/>
          <p:nvPr/>
        </p:nvSpPr>
        <p:spPr>
          <a:xfrm>
            <a:off x="3563888" y="6453336"/>
            <a:ext cx="558011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KH  SAMANHUDI   HOS TJOKROAMINOTO  AGUS SALIM</a:t>
            </a:r>
            <a:endParaRPr lang="id-ID"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id-ID" dirty="0" smtClean="0"/>
              <a:t>Sidang BPUPKI 1945</a:t>
            </a:r>
          </a:p>
        </p:txBody>
      </p:sp>
      <p:pic>
        <p:nvPicPr>
          <p:cNvPr id="40963" name="Picture 2" descr="G:\suasana-sidang-bpupki.png"/>
          <p:cNvPicPr>
            <a:picLocks noChangeAspect="1" noChangeArrowheads="1"/>
          </p:cNvPicPr>
          <p:nvPr/>
        </p:nvPicPr>
        <p:blipFill>
          <a:blip r:embed="rId2" cstate="print"/>
          <a:srcRect/>
          <a:stretch>
            <a:fillRect/>
          </a:stretch>
        </p:blipFill>
        <p:spPr bwMode="auto">
          <a:xfrm>
            <a:off x="0" y="1052513"/>
            <a:ext cx="9144000" cy="561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052736"/>
            <a:ext cx="7848872" cy="5328592"/>
          </a:xfrm>
        </p:spPr>
        <p:txBody>
          <a:bodyPr>
            <a:normAutofit/>
          </a:bodyPr>
          <a:lstStyle/>
          <a:p>
            <a:pPr marL="539750" indent="-539750">
              <a:spcBef>
                <a:spcPts val="3000"/>
              </a:spcBef>
              <a:buClrTx/>
              <a:buSzPct val="100000"/>
              <a:buFont typeface="Wingdings" pitchFamily="2" charset="2"/>
              <a:buChar char="q"/>
            </a:pPr>
            <a:r>
              <a:rPr lang="id-ID" dirty="0" smtClean="0">
                <a:latin typeface="Constantia" pitchFamily="18" charset="0"/>
              </a:rPr>
              <a:t>Bagaimana  pandangan Islam mengenai  Bangsa?</a:t>
            </a:r>
          </a:p>
          <a:p>
            <a:pPr marL="539750" indent="-539750">
              <a:spcBef>
                <a:spcPts val="3000"/>
              </a:spcBef>
              <a:buClrTx/>
              <a:buSzPct val="100000"/>
              <a:buFont typeface="Wingdings" pitchFamily="2" charset="2"/>
              <a:buChar char="q"/>
            </a:pPr>
            <a:r>
              <a:rPr lang="id-ID" dirty="0" smtClean="0">
                <a:latin typeface="Constantia" pitchFamily="18" charset="0"/>
              </a:rPr>
              <a:t>Bagaimana konsep kebangsaan yang sesuai  dengan nilai-nilai ajaran Islam?</a:t>
            </a:r>
          </a:p>
          <a:p>
            <a:pPr marL="539750" indent="-539750">
              <a:spcBef>
                <a:spcPts val="3000"/>
              </a:spcBef>
              <a:buClrTx/>
              <a:buSzPct val="100000"/>
              <a:buFont typeface="Wingdings" pitchFamily="2" charset="2"/>
              <a:buChar char="q"/>
            </a:pPr>
            <a:r>
              <a:rPr lang="id-ID" dirty="0" smtClean="0">
                <a:latin typeface="Constantia" pitchFamily="18" charset="0"/>
              </a:rPr>
              <a:t>Bagaimana aktualisasi relasi Islam dan kebangsaan  dalam sejarah bangsa Indonesia?</a:t>
            </a:r>
            <a:endParaRPr lang="id-ID" dirty="0">
              <a:latin typeface="Constant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id-ID" smtClean="0"/>
          </a:p>
        </p:txBody>
      </p:sp>
      <p:sp>
        <p:nvSpPr>
          <p:cNvPr id="41987" name="Content Placeholder 2"/>
          <p:cNvSpPr>
            <a:spLocks noGrp="1"/>
          </p:cNvSpPr>
          <p:nvPr>
            <p:ph idx="1"/>
          </p:nvPr>
        </p:nvSpPr>
        <p:spPr/>
        <p:txBody>
          <a:bodyPr/>
          <a:lstStyle/>
          <a:p>
            <a:pPr eaLnBrk="1" hangingPunct="1"/>
            <a:endParaRPr lang="id-ID" smtClean="0"/>
          </a:p>
        </p:txBody>
      </p:sp>
      <p:pic>
        <p:nvPicPr>
          <p:cNvPr id="41988" name="Picture 3" descr="G:\panitia sembilan.jpg"/>
          <p:cNvPicPr>
            <a:picLocks noChangeAspect="1" noChangeArrowheads="1"/>
          </p:cNvPicPr>
          <p:nvPr/>
        </p:nvPicPr>
        <p:blipFill>
          <a:blip r:embed="rId2" cstate="print"/>
          <a:srcRect/>
          <a:stretch>
            <a:fillRect/>
          </a:stretch>
        </p:blipFill>
        <p:spPr bwMode="auto">
          <a:xfrm>
            <a:off x="0" y="188913"/>
            <a:ext cx="9144000" cy="6669087"/>
          </a:xfrm>
          <a:prstGeom prst="rect">
            <a:avLst/>
          </a:prstGeom>
          <a:noFill/>
          <a:ln w="9525">
            <a:noFill/>
            <a:miter lim="800000"/>
            <a:headEnd/>
            <a:tailEnd/>
          </a:ln>
        </p:spPr>
      </p:pic>
      <p:sp>
        <p:nvSpPr>
          <p:cNvPr id="5" name="Rectangle 4"/>
          <p:cNvSpPr/>
          <p:nvPr/>
        </p:nvSpPr>
        <p:spPr>
          <a:xfrm>
            <a:off x="179512" y="476672"/>
            <a:ext cx="201622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PANITIA SEMBILAN</a:t>
            </a:r>
            <a:endParaRPr lang="id-ID" b="1"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endParaRPr lang="id-ID" smtClean="0"/>
          </a:p>
        </p:txBody>
      </p:sp>
      <p:sp>
        <p:nvSpPr>
          <p:cNvPr id="44035" name="Content Placeholder 2"/>
          <p:cNvSpPr>
            <a:spLocks noGrp="1"/>
          </p:cNvSpPr>
          <p:nvPr>
            <p:ph idx="1"/>
          </p:nvPr>
        </p:nvSpPr>
        <p:spPr/>
        <p:txBody>
          <a:bodyPr/>
          <a:lstStyle/>
          <a:p>
            <a:pPr eaLnBrk="1" hangingPunct="1"/>
            <a:endParaRPr lang="id-ID" smtClean="0"/>
          </a:p>
        </p:txBody>
      </p:sp>
      <p:pic>
        <p:nvPicPr>
          <p:cNvPr id="44036" name="Picture 3" descr="G:\Naskah_Asli_Piagam_Jakart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compaq presario\Pictures\pemuda\1945b.jpg"/>
          <p:cNvPicPr>
            <a:picLocks noChangeAspect="1" noChangeArrowheads="1"/>
          </p:cNvPicPr>
          <p:nvPr/>
        </p:nvPicPr>
        <p:blipFill>
          <a:blip r:embed="rId2" cstate="print">
            <a:extLst>
              <a:ext uri="{28A0092B-C50C-407E-A947-70E740481C1C}"/>
            </a:extLst>
          </a:blip>
          <a:srcRect/>
          <a:stretch>
            <a:fillRect/>
          </a:stretch>
        </p:blipFill>
        <p:spPr bwMode="auto">
          <a:xfrm>
            <a:off x="2618606" y="-27384"/>
            <a:ext cx="6516514" cy="4129343"/>
          </a:xfrm>
          <a:prstGeom prst="rect">
            <a:avLst/>
          </a:prstGeom>
          <a:ln>
            <a:noFill/>
          </a:ln>
          <a:effectLst>
            <a:softEdge rad="112500"/>
          </a:effectLst>
          <a:extLst>
            <a:ext uri="{909E8E84-426E-40DD-AFC4-6F175D3DCCD1}"/>
          </a:extLst>
        </p:spPr>
      </p:pic>
      <p:pic>
        <p:nvPicPr>
          <p:cNvPr id="9220" name="Picture 4" descr="C:\Users\compaq presario\Pictures\pemuda\1945.jpg"/>
          <p:cNvPicPr>
            <a:picLocks noChangeAspect="1" noChangeArrowheads="1"/>
          </p:cNvPicPr>
          <p:nvPr/>
        </p:nvPicPr>
        <p:blipFill>
          <a:blip r:embed="rId3" cstate="print">
            <a:extLst>
              <a:ext uri="{28A0092B-C50C-407E-A947-70E740481C1C}"/>
            </a:extLst>
          </a:blip>
          <a:srcRect/>
          <a:stretch>
            <a:fillRect/>
          </a:stretch>
        </p:blipFill>
        <p:spPr bwMode="auto">
          <a:xfrm>
            <a:off x="323528" y="3164325"/>
            <a:ext cx="4320480" cy="2620401"/>
          </a:xfrm>
          <a:prstGeom prst="rect">
            <a:avLst/>
          </a:prstGeom>
          <a:ln>
            <a:noFill/>
          </a:ln>
          <a:effectLst>
            <a:softEdge rad="112500"/>
          </a:effectLst>
          <a:extLst>
            <a:ext uri="{909E8E84-426E-40DD-AFC4-6F175D3DCCD1}"/>
          </a:extLst>
        </p:spPr>
      </p:pic>
      <p:sp>
        <p:nvSpPr>
          <p:cNvPr id="6" name="Rectangle 5"/>
          <p:cNvSpPr/>
          <p:nvPr/>
        </p:nvSpPr>
        <p:spPr>
          <a:xfrm>
            <a:off x="214093" y="5530005"/>
            <a:ext cx="8715848"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5400" b="1" spc="150" dirty="0" err="1">
                <a:ln w="11430">
                  <a:solidFill>
                    <a:schemeClr val="bg1"/>
                  </a:solidFill>
                </a:ln>
                <a:solidFill>
                  <a:srgbClr val="FF0000"/>
                </a:solidFill>
                <a:effectLst>
                  <a:outerShdw blurRad="25400" algn="tl" rotWithShape="0">
                    <a:srgbClr val="000000">
                      <a:alpha val="43000"/>
                    </a:srgbClr>
                  </a:outerShdw>
                </a:effectLst>
                <a:latin typeface="Berlin Sans FB Demi" pitchFamily="34" charset="0"/>
                <a:cs typeface="+mn-cs"/>
              </a:rPr>
              <a:t>Proklamasi</a:t>
            </a:r>
            <a:r>
              <a:rPr lang="en-US" sz="5400" b="1" spc="150" dirty="0">
                <a:ln w="11430">
                  <a:solidFill>
                    <a:schemeClr val="bg1"/>
                  </a:solidFill>
                </a:ln>
                <a:solidFill>
                  <a:srgbClr val="FF0000"/>
                </a:solidFill>
                <a:effectLst>
                  <a:outerShdw blurRad="25400" algn="tl" rotWithShape="0">
                    <a:srgbClr val="000000">
                      <a:alpha val="43000"/>
                    </a:srgbClr>
                  </a:outerShdw>
                </a:effectLst>
                <a:latin typeface="Berlin Sans FB Demi" pitchFamily="34" charset="0"/>
                <a:cs typeface="+mn-cs"/>
              </a:rPr>
              <a:t> </a:t>
            </a:r>
            <a:r>
              <a:rPr lang="en-US" sz="5400" b="1" spc="150" dirty="0" err="1">
                <a:ln w="11430">
                  <a:solidFill>
                    <a:schemeClr val="bg1"/>
                  </a:solidFill>
                </a:ln>
                <a:effectLst>
                  <a:outerShdw blurRad="25400" algn="tl" rotWithShape="0">
                    <a:srgbClr val="000000">
                      <a:alpha val="43000"/>
                    </a:srgbClr>
                  </a:outerShdw>
                </a:effectLst>
                <a:latin typeface="Berlin Sans FB Demi" pitchFamily="34" charset="0"/>
                <a:cs typeface="+mn-cs"/>
              </a:rPr>
              <a:t>Kemerdekaan</a:t>
            </a:r>
            <a:endParaRPr lang="en-US" sz="5400" b="1" spc="150" dirty="0">
              <a:ln w="11430">
                <a:solidFill>
                  <a:schemeClr val="bg1"/>
                </a:solidFill>
              </a:ln>
              <a:effectLst>
                <a:outerShdw blurRad="25400" algn="tl" rotWithShape="0">
                  <a:srgbClr val="000000">
                    <a:alpha val="43000"/>
                  </a:srgbClr>
                </a:outerShdw>
              </a:effectLst>
              <a:latin typeface="Berlin Sans FB Demi" pitchFamily="34" charset="0"/>
              <a:cs typeface="+mn-cs"/>
            </a:endParaRPr>
          </a:p>
        </p:txBody>
      </p:sp>
      <p:sp>
        <p:nvSpPr>
          <p:cNvPr id="7" name="Rectangle 6"/>
          <p:cNvSpPr/>
          <p:nvPr/>
        </p:nvSpPr>
        <p:spPr>
          <a:xfrm>
            <a:off x="369888" y="260350"/>
            <a:ext cx="2551112" cy="1446213"/>
          </a:xfrm>
          <a:prstGeom prst="rect">
            <a:avLst/>
          </a:prstGeom>
        </p:spPr>
        <p:txBody>
          <a:bodyPr wrap="none">
            <a:spAutoFit/>
          </a:bodyPr>
          <a:lstStyle/>
          <a:p>
            <a:pPr algn="ctr" fontAlgn="auto">
              <a:spcBef>
                <a:spcPts val="0"/>
              </a:spcBef>
              <a:spcAft>
                <a:spcPts val="0"/>
              </a:spcAft>
              <a:defRPr/>
            </a:pPr>
            <a:r>
              <a:rPr lang="en-US" sz="8800" b="1" spc="150" dirty="0">
                <a:ln w="11430"/>
                <a:solidFill>
                  <a:schemeClr val="bg1"/>
                </a:solidFill>
                <a:effectLst>
                  <a:glow rad="101600">
                    <a:srgbClr val="FF0000">
                      <a:alpha val="60000"/>
                    </a:srgbClr>
                  </a:glow>
                  <a:outerShdw blurRad="25400" algn="tl" rotWithShape="0">
                    <a:srgbClr val="000000">
                      <a:alpha val="43000"/>
                    </a:srgbClr>
                  </a:outerShdw>
                </a:effectLst>
                <a:latin typeface="+mn-lt"/>
                <a:cs typeface="+mn-cs"/>
              </a:rPr>
              <a:t>1945</a:t>
            </a:r>
          </a:p>
        </p:txBody>
      </p:sp>
      <p:pic>
        <p:nvPicPr>
          <p:cNvPr id="9221" name="Picture 5" descr="C:\Users\compaq presario\Pictures\pemuda\prok3.jpg"/>
          <p:cNvPicPr>
            <a:picLocks noChangeAspect="1" noChangeArrowheads="1"/>
          </p:cNvPicPr>
          <p:nvPr/>
        </p:nvPicPr>
        <p:blipFill>
          <a:blip r:embed="rId4" cstate="print">
            <a:extLst>
              <a:ext uri="{28A0092B-C50C-407E-A947-70E740481C1C}"/>
            </a:extLst>
          </a:blip>
          <a:srcRect/>
          <a:stretch>
            <a:fillRect/>
          </a:stretch>
        </p:blipFill>
        <p:spPr bwMode="auto">
          <a:xfrm>
            <a:off x="4644008" y="3151955"/>
            <a:ext cx="4248472" cy="2632772"/>
          </a:xfrm>
          <a:prstGeom prst="rect">
            <a:avLst/>
          </a:prstGeom>
          <a:ln>
            <a:noFill/>
          </a:ln>
          <a:effectLst>
            <a:softEdge rad="112500"/>
          </a:effectLst>
          <a:extLst>
            <a:ext uri="{909E8E84-426E-40DD-AFC4-6F175D3DCCD1}"/>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fade">
                                      <p:cBhvr>
                                        <p:cTn id="11" dur="500"/>
                                        <p:tgtEl>
                                          <p:spTgt spid="92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21"/>
                                        </p:tgtEl>
                                        <p:attrNameLst>
                                          <p:attrName>style.visibility</p:attrName>
                                        </p:attrNameLst>
                                      </p:cBhvr>
                                      <p:to>
                                        <p:strVal val="visible"/>
                                      </p:to>
                                    </p:set>
                                    <p:animEffect transition="in" filter="fade">
                                      <p:cBhvr>
                                        <p:cTn id="15" dur="500"/>
                                        <p:tgtEl>
                                          <p:spTgt spid="92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G:\sidang ppki 18 agustus 194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27584" y="6237312"/>
            <a:ext cx="7272808"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SIDANG  PPKI  18 AGUSTUS 1945</a:t>
            </a:r>
            <a:endParaRPr lang="id-ID" b="1"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098" name="Picture 2" descr="C:\Users\pinkprint\Documents\PembukaanUUD45.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5122" name="Picture 2" descr="C:\Users\pinkprint\Documents\HABIB HUSEN AL QADRI.jpg"/>
          <p:cNvPicPr>
            <a:picLocks noChangeAspect="1" noChangeArrowheads="1"/>
          </p:cNvPicPr>
          <p:nvPr/>
        </p:nvPicPr>
        <p:blipFill>
          <a:blip r:embed="rId2" cstate="print"/>
          <a:srcRect/>
          <a:stretch>
            <a:fillRect/>
          </a:stretch>
        </p:blipFill>
        <p:spPr bwMode="auto">
          <a:xfrm>
            <a:off x="323528" y="476672"/>
            <a:ext cx="4608512" cy="5616624"/>
          </a:xfrm>
          <a:prstGeom prst="rect">
            <a:avLst/>
          </a:prstGeom>
          <a:noFill/>
        </p:spPr>
      </p:pic>
      <p:pic>
        <p:nvPicPr>
          <p:cNvPr id="5123" name="Picture 3" descr="C:\Users\pinkprint\Documents\PENCIPTA LAGU SYUKUR.jpg"/>
          <p:cNvPicPr>
            <a:picLocks noChangeAspect="1" noChangeArrowheads="1"/>
          </p:cNvPicPr>
          <p:nvPr/>
        </p:nvPicPr>
        <p:blipFill>
          <a:blip r:embed="rId3" cstate="print"/>
          <a:srcRect/>
          <a:stretch>
            <a:fillRect/>
          </a:stretch>
        </p:blipFill>
        <p:spPr bwMode="auto">
          <a:xfrm>
            <a:off x="4932040" y="476672"/>
            <a:ext cx="4211960" cy="568863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490537"/>
          </a:xfrm>
        </p:spPr>
        <p:txBody>
          <a:bodyPr>
            <a:normAutofit fontScale="90000"/>
          </a:bodyPr>
          <a:lstStyle/>
          <a:p>
            <a:pPr eaLnBrk="1" hangingPunct="1"/>
            <a:r>
              <a:rPr lang="id-ID" sz="3600" b="1" smtClean="0">
                <a:latin typeface="Cambria" pitchFamily="18" charset="0"/>
              </a:rPr>
              <a:t>Mempertahankan Kemerdekaan</a:t>
            </a:r>
          </a:p>
        </p:txBody>
      </p:sp>
      <p:sp>
        <p:nvSpPr>
          <p:cNvPr id="50179" name="Content Placeholder 2"/>
          <p:cNvSpPr>
            <a:spLocks noGrp="1"/>
          </p:cNvSpPr>
          <p:nvPr>
            <p:ph idx="1"/>
          </p:nvPr>
        </p:nvSpPr>
        <p:spPr/>
        <p:txBody>
          <a:bodyPr/>
          <a:lstStyle/>
          <a:p>
            <a:pPr eaLnBrk="1" hangingPunct="1"/>
            <a:endParaRPr lang="id-ID" smtClean="0"/>
          </a:p>
        </p:txBody>
      </p:sp>
      <p:pic>
        <p:nvPicPr>
          <p:cNvPr id="50180" name="Picture 3" descr="G:\images (8).jpg"/>
          <p:cNvPicPr>
            <a:picLocks noChangeAspect="1" noChangeArrowheads="1"/>
          </p:cNvPicPr>
          <p:nvPr/>
        </p:nvPicPr>
        <p:blipFill>
          <a:blip r:embed="rId2" cstate="print"/>
          <a:srcRect/>
          <a:stretch>
            <a:fillRect/>
          </a:stretch>
        </p:blipFill>
        <p:spPr bwMode="auto">
          <a:xfrm>
            <a:off x="0" y="1339850"/>
            <a:ext cx="4140200" cy="2514600"/>
          </a:xfrm>
          <a:prstGeom prst="rect">
            <a:avLst/>
          </a:prstGeom>
          <a:noFill/>
          <a:ln w="9525">
            <a:noFill/>
            <a:miter lim="800000"/>
            <a:headEnd/>
            <a:tailEnd/>
          </a:ln>
        </p:spPr>
      </p:pic>
      <p:pic>
        <p:nvPicPr>
          <p:cNvPr id="50181" name="Picture 4" descr="G:\images (7).jpg"/>
          <p:cNvPicPr>
            <a:picLocks noChangeAspect="1" noChangeArrowheads="1"/>
          </p:cNvPicPr>
          <p:nvPr/>
        </p:nvPicPr>
        <p:blipFill>
          <a:blip r:embed="rId3" cstate="print"/>
          <a:srcRect/>
          <a:stretch>
            <a:fillRect/>
          </a:stretch>
        </p:blipFill>
        <p:spPr bwMode="auto">
          <a:xfrm>
            <a:off x="4140200" y="3854450"/>
            <a:ext cx="5003800" cy="3017838"/>
          </a:xfrm>
          <a:prstGeom prst="rect">
            <a:avLst/>
          </a:prstGeom>
          <a:noFill/>
          <a:ln w="9525">
            <a:noFill/>
            <a:miter lim="800000"/>
            <a:headEnd/>
            <a:tailEnd/>
          </a:ln>
        </p:spPr>
      </p:pic>
      <p:pic>
        <p:nvPicPr>
          <p:cNvPr id="50182" name="Picture 5" descr="G:\trilatihan.jpg"/>
          <p:cNvPicPr>
            <a:picLocks noChangeAspect="1" noChangeArrowheads="1"/>
          </p:cNvPicPr>
          <p:nvPr/>
        </p:nvPicPr>
        <p:blipFill>
          <a:blip r:embed="rId4" cstate="print"/>
          <a:srcRect/>
          <a:stretch>
            <a:fillRect/>
          </a:stretch>
        </p:blipFill>
        <p:spPr bwMode="auto">
          <a:xfrm>
            <a:off x="0" y="3854450"/>
            <a:ext cx="4140200" cy="3017838"/>
          </a:xfrm>
          <a:prstGeom prst="rect">
            <a:avLst/>
          </a:prstGeom>
          <a:noFill/>
          <a:ln w="9525">
            <a:noFill/>
            <a:miter lim="800000"/>
            <a:headEnd/>
            <a:tailEnd/>
          </a:ln>
        </p:spPr>
      </p:pic>
      <p:pic>
        <p:nvPicPr>
          <p:cNvPr id="50183" name="Picture 6" descr="G:\hisbullah.jpg"/>
          <p:cNvPicPr>
            <a:picLocks noChangeAspect="1" noChangeArrowheads="1"/>
          </p:cNvPicPr>
          <p:nvPr/>
        </p:nvPicPr>
        <p:blipFill>
          <a:blip r:embed="rId5" cstate="print"/>
          <a:srcRect/>
          <a:stretch>
            <a:fillRect/>
          </a:stretch>
        </p:blipFill>
        <p:spPr bwMode="auto">
          <a:xfrm>
            <a:off x="4140200" y="1327150"/>
            <a:ext cx="5003800" cy="252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endParaRPr lang="id-ID" smtClean="0"/>
          </a:p>
        </p:txBody>
      </p:sp>
      <p:pic>
        <p:nvPicPr>
          <p:cNvPr id="51203" name="Picture 2" descr="G:\Resolusi jihad.jpg"/>
          <p:cNvPicPr>
            <a:picLocks noChangeAspect="1" noChangeArrowheads="1"/>
          </p:cNvPicPr>
          <p:nvPr/>
        </p:nvPicPr>
        <p:blipFill>
          <a:blip r:embed="rId2" cstate="print"/>
          <a:srcRect/>
          <a:stretch>
            <a:fillRect/>
          </a:stretch>
        </p:blipFill>
        <p:spPr bwMode="auto">
          <a:xfrm>
            <a:off x="-4810125" y="-409575"/>
            <a:ext cx="2581275" cy="1771650"/>
          </a:xfrm>
          <a:prstGeom prst="rect">
            <a:avLst/>
          </a:prstGeom>
          <a:noFill/>
          <a:ln w="9525">
            <a:noFill/>
            <a:miter lim="800000"/>
            <a:headEnd/>
            <a:tailEnd/>
          </a:ln>
        </p:spPr>
      </p:pic>
      <p:pic>
        <p:nvPicPr>
          <p:cNvPr id="51204" name="Picture 3" descr="G:\Laskar-Ulama-Santri-Zainul-Milal-Bizawie-635x429.png"/>
          <p:cNvPicPr>
            <a:picLocks noChangeAspect="1" noChangeArrowheads="1"/>
          </p:cNvPicPr>
          <p:nvPr/>
        </p:nvPicPr>
        <p:blipFill>
          <a:blip r:embed="rId3" cstate="print"/>
          <a:srcRect/>
          <a:stretch>
            <a:fillRect/>
          </a:stretch>
        </p:blipFill>
        <p:spPr bwMode="auto">
          <a:xfrm>
            <a:off x="-1548680" y="-53975"/>
            <a:ext cx="10873208" cy="6911975"/>
          </a:xfrm>
          <a:prstGeom prst="rect">
            <a:avLst/>
          </a:prstGeom>
          <a:noFill/>
          <a:ln w="9525">
            <a:noFill/>
            <a:miter lim="800000"/>
            <a:headEnd/>
            <a:tailEnd/>
          </a:ln>
        </p:spPr>
      </p:pic>
      <p:pic>
        <p:nvPicPr>
          <p:cNvPr id="51205" name="Picture 2" descr="G:\Resolusi jihad.jpg"/>
          <p:cNvPicPr>
            <a:picLocks noChangeAspect="1" noChangeArrowheads="1"/>
          </p:cNvPicPr>
          <p:nvPr/>
        </p:nvPicPr>
        <p:blipFill>
          <a:blip r:embed="rId2" cstate="print"/>
          <a:srcRect/>
          <a:stretch>
            <a:fillRect/>
          </a:stretch>
        </p:blipFill>
        <p:spPr bwMode="auto">
          <a:xfrm>
            <a:off x="0" y="0"/>
            <a:ext cx="9144000" cy="3717032"/>
          </a:xfrm>
          <a:prstGeom prst="rect">
            <a:avLst/>
          </a:prstGeom>
          <a:noFill/>
          <a:ln w="9525">
            <a:noFill/>
            <a:miter lim="800000"/>
            <a:headEnd/>
            <a:tailEnd/>
          </a:ln>
        </p:spPr>
      </p:pic>
      <p:sp>
        <p:nvSpPr>
          <p:cNvPr id="6" name="Rectangle 5"/>
          <p:cNvSpPr/>
          <p:nvPr/>
        </p:nvSpPr>
        <p:spPr>
          <a:xfrm>
            <a:off x="3779912" y="5157192"/>
            <a:ext cx="2304256" cy="1512168"/>
          </a:xfrm>
          <a:prstGeom prst="rect">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rot="21101983">
            <a:off x="726923" y="5150817"/>
            <a:ext cx="2107077" cy="1242498"/>
          </a:xfrm>
          <a:prstGeom prst="rect">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http://static.pulsk.com/images/2012/12/27/50dc21065574c_50dc21065632e.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solidFill>
              <a:srgbClr val="FF0000"/>
            </a:solidFill>
            <a:miter lim="800000"/>
            <a:headEnd/>
            <a:tailEnd/>
          </a:ln>
        </p:spPr>
      </p:pic>
      <p:pic>
        <p:nvPicPr>
          <p:cNvPr id="5" name="Picture 6" descr="Hasil gambar untuk sultan hamid 2 dan lambang garuda"/>
          <p:cNvPicPr>
            <a:picLocks noChangeAspect="1" noChangeArrowheads="1"/>
          </p:cNvPicPr>
          <p:nvPr/>
        </p:nvPicPr>
        <p:blipFill>
          <a:blip r:embed="rId3" cstate="print"/>
          <a:srcRect/>
          <a:stretch>
            <a:fillRect/>
          </a:stretch>
        </p:blipFill>
        <p:spPr bwMode="auto">
          <a:xfrm>
            <a:off x="0" y="4797152"/>
            <a:ext cx="2699792" cy="2060848"/>
          </a:xfrm>
          <a:prstGeom prst="rect">
            <a:avLst/>
          </a:prstGeom>
          <a:noFill/>
          <a:ln w="9525">
            <a:noFill/>
            <a:miter lim="800000"/>
            <a:headEnd/>
            <a:tailEnd/>
          </a:ln>
        </p:spPr>
      </p:pic>
      <p:pic>
        <p:nvPicPr>
          <p:cNvPr id="6" name="Picture 8" descr="Gambar terkait"/>
          <p:cNvPicPr>
            <a:picLocks noChangeAspect="1" noChangeArrowheads="1"/>
          </p:cNvPicPr>
          <p:nvPr/>
        </p:nvPicPr>
        <p:blipFill>
          <a:blip r:embed="rId4" cstate="print"/>
          <a:srcRect/>
          <a:stretch>
            <a:fillRect/>
          </a:stretch>
        </p:blipFill>
        <p:spPr bwMode="auto">
          <a:xfrm>
            <a:off x="2699792" y="4797152"/>
            <a:ext cx="2699792" cy="2060848"/>
          </a:xfrm>
          <a:prstGeom prst="rect">
            <a:avLst/>
          </a:prstGeom>
          <a:noFill/>
          <a:ln w="9525">
            <a:noFill/>
            <a:miter lim="800000"/>
            <a:headEnd/>
            <a:tailEnd/>
          </a:ln>
        </p:spPr>
      </p:pic>
      <p:sp>
        <p:nvSpPr>
          <p:cNvPr id="7" name="Rectangle 6"/>
          <p:cNvSpPr/>
          <p:nvPr/>
        </p:nvSpPr>
        <p:spPr>
          <a:xfrm>
            <a:off x="0" y="6237312"/>
            <a:ext cx="180020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smtClean="0">
                <a:solidFill>
                  <a:srgbClr val="FF0000"/>
                </a:solidFill>
              </a:rPr>
              <a:t>SULTAN HAMID II</a:t>
            </a:r>
            <a:endParaRPr lang="id-ID" sz="1400"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776864" cy="1224136"/>
          </a:xfrm>
        </p:spPr>
        <p:txBody>
          <a:bodyPr>
            <a:normAutofit/>
          </a:bodyPr>
          <a:lstStyle/>
          <a:p>
            <a:r>
              <a:rPr lang="id-ID" b="1" dirty="0" smtClean="0">
                <a:latin typeface="Calisto MT" pitchFamily="18" charset="0"/>
              </a:rPr>
              <a:t>ANCAMAN </a:t>
            </a:r>
            <a:r>
              <a:rPr lang="id-ID" i="1" dirty="0" smtClean="0">
                <a:latin typeface="Calisto MT" pitchFamily="18" charset="0"/>
              </a:rPr>
              <a:t>terhadap</a:t>
            </a:r>
            <a:r>
              <a:rPr lang="id-ID" b="1" dirty="0" smtClean="0">
                <a:latin typeface="Calisto MT" pitchFamily="18" charset="0"/>
              </a:rPr>
              <a:t> </a:t>
            </a:r>
            <a:br>
              <a:rPr lang="id-ID" b="1" dirty="0" smtClean="0">
                <a:latin typeface="Calisto MT" pitchFamily="18" charset="0"/>
              </a:rPr>
            </a:br>
            <a:r>
              <a:rPr lang="id-ID" b="1" dirty="0" smtClean="0">
                <a:latin typeface="Calisto MT" pitchFamily="18" charset="0"/>
              </a:rPr>
              <a:t>KEBANGSAAN INDONESIA</a:t>
            </a:r>
            <a:endParaRPr lang="id-ID" b="1" dirty="0">
              <a:latin typeface="Calisto MT" pitchFamily="18" charset="0"/>
            </a:endParaRPr>
          </a:p>
        </p:txBody>
      </p:sp>
      <p:sp>
        <p:nvSpPr>
          <p:cNvPr id="3" name="Content Placeholder 2"/>
          <p:cNvSpPr>
            <a:spLocks noGrp="1"/>
          </p:cNvSpPr>
          <p:nvPr>
            <p:ph idx="1"/>
          </p:nvPr>
        </p:nvSpPr>
        <p:spPr>
          <a:xfrm>
            <a:off x="914400" y="1916833"/>
            <a:ext cx="7474024" cy="4392528"/>
          </a:xfrm>
        </p:spPr>
        <p:txBody>
          <a:bodyPr>
            <a:normAutofit/>
          </a:bodyPr>
          <a:lstStyle/>
          <a:p>
            <a:pPr marL="442913" indent="-396875">
              <a:spcBef>
                <a:spcPts val="1800"/>
              </a:spcBef>
            </a:pPr>
            <a:r>
              <a:rPr lang="id-ID" sz="2800" b="1" dirty="0" smtClean="0">
                <a:solidFill>
                  <a:srgbClr val="C00000"/>
                </a:solidFill>
                <a:latin typeface="Calisto MT" pitchFamily="18" charset="0"/>
              </a:rPr>
              <a:t>MARXISME – KOMUNISME</a:t>
            </a:r>
          </a:p>
          <a:p>
            <a:pPr marL="442913" indent="-396875">
              <a:spcBef>
                <a:spcPts val="1800"/>
              </a:spcBef>
            </a:pPr>
            <a:r>
              <a:rPr lang="id-ID" sz="2800" b="1" dirty="0" smtClean="0">
                <a:solidFill>
                  <a:srgbClr val="C00000"/>
                </a:solidFill>
                <a:latin typeface="Calisto MT" pitchFamily="18" charset="0"/>
              </a:rPr>
              <a:t>FUNDAMENTALISME –  RADIKALISME - TERORISME</a:t>
            </a:r>
          </a:p>
          <a:p>
            <a:pPr marL="442913" indent="-396875">
              <a:spcBef>
                <a:spcPts val="1800"/>
              </a:spcBef>
            </a:pPr>
            <a:r>
              <a:rPr lang="id-ID" sz="2800" b="1" dirty="0" smtClean="0">
                <a:solidFill>
                  <a:srgbClr val="C00000"/>
                </a:solidFill>
                <a:latin typeface="Calisto MT" pitchFamily="18" charset="0"/>
              </a:rPr>
              <a:t>SEKULARISME - MATERIALISME</a:t>
            </a:r>
            <a:endParaRPr lang="id-ID" sz="2800" b="1" dirty="0" smtClean="0">
              <a:solidFill>
                <a:srgbClr val="C00000"/>
              </a:solidFill>
              <a:latin typeface="Calisto MT" pitchFamily="18" charset="0"/>
            </a:endParaRPr>
          </a:p>
          <a:p>
            <a:pPr marL="442913" indent="-396875">
              <a:spcBef>
                <a:spcPts val="1800"/>
              </a:spcBef>
            </a:pPr>
            <a:r>
              <a:rPr lang="id-ID" sz="2800" b="1" dirty="0" smtClean="0">
                <a:solidFill>
                  <a:srgbClr val="C00000"/>
                </a:solidFill>
                <a:latin typeface="Calisto MT" pitchFamily="18" charset="0"/>
              </a:rPr>
              <a:t>INDIVIDUALISME – LIBERALISME – KAPITALISME</a:t>
            </a:r>
          </a:p>
          <a:p>
            <a:pPr marL="442913" indent="-396875">
              <a:spcBef>
                <a:spcPts val="1800"/>
              </a:spcBef>
            </a:pPr>
            <a:r>
              <a:rPr lang="id-ID" sz="2800" b="1" dirty="0" smtClean="0">
                <a:solidFill>
                  <a:srgbClr val="C00000"/>
                </a:solidFill>
                <a:latin typeface="Calisto MT" pitchFamily="18" charset="0"/>
              </a:rPr>
              <a:t>PRIMORDIALISME  - SEPARATISME</a:t>
            </a:r>
            <a:endParaRPr lang="id-ID" sz="2800" b="1" dirty="0">
              <a:solidFill>
                <a:srgbClr val="C00000"/>
              </a:solidFill>
              <a:latin typeface="Calisto MT"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87675" y="2492375"/>
            <a:ext cx="3313113" cy="15843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4000" b="1" dirty="0">
                <a:solidFill>
                  <a:srgbClr val="FF0000"/>
                </a:solidFill>
              </a:rPr>
              <a:t>MANUSIA</a:t>
            </a:r>
          </a:p>
        </p:txBody>
      </p:sp>
      <p:sp>
        <p:nvSpPr>
          <p:cNvPr id="5" name="Oval 4"/>
          <p:cNvSpPr/>
          <p:nvPr/>
        </p:nvSpPr>
        <p:spPr>
          <a:xfrm>
            <a:off x="3851275" y="4437063"/>
            <a:ext cx="1584325" cy="14398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400" b="1" dirty="0">
                <a:solidFill>
                  <a:schemeClr val="tx1"/>
                </a:solidFill>
              </a:rPr>
              <a:t>SOSIAL</a:t>
            </a:r>
          </a:p>
        </p:txBody>
      </p:sp>
      <p:sp>
        <p:nvSpPr>
          <p:cNvPr id="6" name="Oval 5"/>
          <p:cNvSpPr/>
          <p:nvPr/>
        </p:nvSpPr>
        <p:spPr>
          <a:xfrm>
            <a:off x="971550" y="2565400"/>
            <a:ext cx="1584325" cy="143986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smtClean="0">
                <a:solidFill>
                  <a:schemeClr val="bg1"/>
                </a:solidFill>
              </a:rPr>
              <a:t>BUDAYA</a:t>
            </a:r>
            <a:endParaRPr lang="id-ID" sz="2000" b="1" dirty="0">
              <a:solidFill>
                <a:schemeClr val="bg1"/>
              </a:solidFill>
            </a:endParaRPr>
          </a:p>
        </p:txBody>
      </p:sp>
      <p:sp>
        <p:nvSpPr>
          <p:cNvPr id="7" name="Oval 6"/>
          <p:cNvSpPr/>
          <p:nvPr/>
        </p:nvSpPr>
        <p:spPr>
          <a:xfrm>
            <a:off x="6732588" y="2636838"/>
            <a:ext cx="1655762" cy="1439862"/>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t>POLITIK</a:t>
            </a:r>
          </a:p>
        </p:txBody>
      </p:sp>
      <p:sp>
        <p:nvSpPr>
          <p:cNvPr id="8" name="Oval 7"/>
          <p:cNvSpPr/>
          <p:nvPr/>
        </p:nvSpPr>
        <p:spPr>
          <a:xfrm>
            <a:off x="3924300" y="692150"/>
            <a:ext cx="1439863" cy="14414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400" b="1" dirty="0">
                <a:solidFill>
                  <a:srgbClr val="002060"/>
                </a:solidFill>
              </a:rPr>
              <a:t>ALAM</a:t>
            </a:r>
          </a:p>
        </p:txBody>
      </p:sp>
      <p:cxnSp>
        <p:nvCxnSpPr>
          <p:cNvPr id="10" name="Straight Connector 9"/>
          <p:cNvCxnSpPr/>
          <p:nvPr/>
        </p:nvCxnSpPr>
        <p:spPr>
          <a:xfrm flipV="1">
            <a:off x="2268538" y="1557338"/>
            <a:ext cx="1655762" cy="1223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p:cNvCxnSpPr>
          <p:nvPr/>
        </p:nvCxnSpPr>
        <p:spPr>
          <a:xfrm>
            <a:off x="1763713" y="4005263"/>
            <a:ext cx="2087562"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364088" y="3933826"/>
            <a:ext cx="1728862" cy="1439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7" idx="0"/>
          </p:cNvCxnSpPr>
          <p:nvPr/>
        </p:nvCxnSpPr>
        <p:spPr>
          <a:xfrm>
            <a:off x="5364088" y="1556792"/>
            <a:ext cx="2196381" cy="1080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4"/>
            <a:endCxn id="4" idx="0"/>
          </p:cNvCxnSpPr>
          <p:nvPr/>
        </p:nvCxnSpPr>
        <p:spPr>
          <a:xfrm>
            <a:off x="4643438" y="2133600"/>
            <a:ext cx="0" cy="35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7" idx="2"/>
          </p:cNvCxnSpPr>
          <p:nvPr/>
        </p:nvCxnSpPr>
        <p:spPr>
          <a:xfrm>
            <a:off x="6300788" y="3357563"/>
            <a:ext cx="43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 idx="0"/>
            <a:endCxn id="4" idx="4"/>
          </p:cNvCxnSpPr>
          <p:nvPr/>
        </p:nvCxnSpPr>
        <p:spPr>
          <a:xfrm flipV="1">
            <a:off x="4643438" y="4076700"/>
            <a:ext cx="0" cy="360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6"/>
            <a:endCxn id="4" idx="2"/>
          </p:cNvCxnSpPr>
          <p:nvPr/>
        </p:nvCxnSpPr>
        <p:spPr>
          <a:xfrm>
            <a:off x="2555875" y="3284538"/>
            <a:ext cx="43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23528" y="1844824"/>
            <a:ext cx="2303463" cy="180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latin typeface="Cambria" pitchFamily="18" charset="0"/>
              </a:rPr>
              <a:t>BANGSA</a:t>
            </a:r>
          </a:p>
        </p:txBody>
      </p:sp>
      <p:sp>
        <p:nvSpPr>
          <p:cNvPr id="5" name="Rounded Rectangle 4"/>
          <p:cNvSpPr/>
          <p:nvPr/>
        </p:nvSpPr>
        <p:spPr>
          <a:xfrm>
            <a:off x="2760663" y="1036638"/>
            <a:ext cx="2878137" cy="33528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3200" b="1" dirty="0" smtClean="0">
                <a:solidFill>
                  <a:srgbClr val="FF0000"/>
                </a:solidFill>
              </a:rPr>
              <a:t>TEKAD UNTUK HIDUP BERSAMA</a:t>
            </a:r>
            <a:endParaRPr lang="id-ID" sz="3200" b="1" dirty="0">
              <a:solidFill>
                <a:srgbClr val="FF0000"/>
              </a:solidFill>
            </a:endParaRPr>
          </a:p>
        </p:txBody>
      </p:sp>
      <p:sp>
        <p:nvSpPr>
          <p:cNvPr id="7" name="Rectangle 6"/>
          <p:cNvSpPr/>
          <p:nvPr/>
        </p:nvSpPr>
        <p:spPr>
          <a:xfrm>
            <a:off x="6156176" y="1772816"/>
            <a:ext cx="2664296" cy="4464496"/>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spcBef>
                <a:spcPts val="600"/>
              </a:spcBef>
              <a:buFont typeface="Arial" pitchFamily="34" charset="0"/>
              <a:buChar char="•"/>
              <a:defRPr/>
            </a:pPr>
            <a:r>
              <a:rPr lang="en-US" sz="2000" b="1" dirty="0">
                <a:solidFill>
                  <a:schemeClr val="tx1"/>
                </a:solidFill>
                <a:latin typeface="Cambria" pitchFamily="18" charset="0"/>
              </a:rPr>
              <a:t>CITA-CITA</a:t>
            </a:r>
          </a:p>
          <a:p>
            <a:pPr marL="269875" indent="-269875">
              <a:spcBef>
                <a:spcPts val="600"/>
              </a:spcBef>
              <a:buFont typeface="Arial" pitchFamily="34" charset="0"/>
              <a:buChar char="•"/>
              <a:defRPr/>
            </a:pPr>
            <a:r>
              <a:rPr lang="en-US" sz="2000" b="1" dirty="0">
                <a:solidFill>
                  <a:schemeClr val="tx1"/>
                </a:solidFill>
                <a:latin typeface="Cambria" pitchFamily="18" charset="0"/>
              </a:rPr>
              <a:t>NASIB</a:t>
            </a:r>
          </a:p>
          <a:p>
            <a:pPr marL="269875" indent="-269875">
              <a:spcBef>
                <a:spcPts val="600"/>
              </a:spcBef>
              <a:buFont typeface="Arial" pitchFamily="34" charset="0"/>
              <a:buChar char="•"/>
              <a:defRPr/>
            </a:pPr>
            <a:r>
              <a:rPr lang="en-US" sz="2000" b="1" dirty="0" smtClean="0">
                <a:solidFill>
                  <a:schemeClr val="tx1"/>
                </a:solidFill>
                <a:latin typeface="Cambria" pitchFamily="18" charset="0"/>
              </a:rPr>
              <a:t>PENGALAMAN</a:t>
            </a:r>
            <a:r>
              <a:rPr lang="en-US" sz="2000" b="1" dirty="0">
                <a:solidFill>
                  <a:schemeClr val="tx1"/>
                </a:solidFill>
                <a:latin typeface="Cambria" pitchFamily="18" charset="0"/>
              </a:rPr>
              <a:t> SEJARAH </a:t>
            </a:r>
          </a:p>
          <a:p>
            <a:pPr marL="269875" indent="-269875">
              <a:spcBef>
                <a:spcPts val="600"/>
              </a:spcBef>
              <a:buFont typeface="Arial" pitchFamily="34" charset="0"/>
              <a:buChar char="•"/>
              <a:defRPr/>
            </a:pPr>
            <a:r>
              <a:rPr lang="en-US" sz="2000" b="1" dirty="0">
                <a:solidFill>
                  <a:schemeClr val="tx1"/>
                </a:solidFill>
                <a:latin typeface="Cambria" pitchFamily="18" charset="0"/>
              </a:rPr>
              <a:t>BUDAYA</a:t>
            </a:r>
          </a:p>
          <a:p>
            <a:pPr marL="269875" indent="-269875">
              <a:spcBef>
                <a:spcPts val="600"/>
              </a:spcBef>
              <a:buFont typeface="Arial" pitchFamily="34" charset="0"/>
              <a:buChar char="•"/>
              <a:defRPr/>
            </a:pPr>
            <a:r>
              <a:rPr lang="en-US" sz="2000" b="1" dirty="0">
                <a:solidFill>
                  <a:schemeClr val="tx1"/>
                </a:solidFill>
                <a:latin typeface="Cambria" pitchFamily="18" charset="0"/>
              </a:rPr>
              <a:t>BAHASA</a:t>
            </a:r>
          </a:p>
          <a:p>
            <a:pPr marL="269875" indent="-269875">
              <a:spcBef>
                <a:spcPts val="600"/>
              </a:spcBef>
              <a:buFont typeface="Arial" pitchFamily="34" charset="0"/>
              <a:buChar char="•"/>
              <a:defRPr/>
            </a:pPr>
            <a:r>
              <a:rPr lang="en-US" sz="2000" b="1" dirty="0" smtClean="0">
                <a:solidFill>
                  <a:schemeClr val="tx1"/>
                </a:solidFill>
                <a:latin typeface="Cambria" pitchFamily="18" charset="0"/>
              </a:rPr>
              <a:t>KARAKTER </a:t>
            </a:r>
            <a:endParaRPr lang="en-US" sz="2000" b="1" dirty="0">
              <a:solidFill>
                <a:schemeClr val="tx1"/>
              </a:solidFill>
              <a:latin typeface="Cambria" pitchFamily="18" charset="0"/>
            </a:endParaRPr>
          </a:p>
          <a:p>
            <a:pPr marL="269875" indent="-269875">
              <a:spcBef>
                <a:spcPts val="600"/>
              </a:spcBef>
              <a:buFont typeface="Arial" pitchFamily="34" charset="0"/>
              <a:buChar char="•"/>
              <a:defRPr/>
            </a:pPr>
            <a:r>
              <a:rPr lang="en-US" sz="2000" b="1" dirty="0">
                <a:solidFill>
                  <a:schemeClr val="tx1"/>
                </a:solidFill>
                <a:latin typeface="Cambria" pitchFamily="18" charset="0"/>
              </a:rPr>
              <a:t>KEPRIBADIAN</a:t>
            </a:r>
          </a:p>
          <a:p>
            <a:pPr marL="269875" indent="-269875">
              <a:spcBef>
                <a:spcPts val="600"/>
              </a:spcBef>
              <a:buFont typeface="Arial" pitchFamily="34" charset="0"/>
              <a:buChar char="•"/>
              <a:defRPr/>
            </a:pPr>
            <a:r>
              <a:rPr lang="en-US" sz="2000" b="1" dirty="0" smtClean="0">
                <a:solidFill>
                  <a:schemeClr val="tx1"/>
                </a:solidFill>
                <a:latin typeface="Cambria" pitchFamily="18" charset="0"/>
              </a:rPr>
              <a:t>TEMPAT </a:t>
            </a:r>
            <a:r>
              <a:rPr lang="en-US" sz="2000" b="1" dirty="0">
                <a:solidFill>
                  <a:schemeClr val="tx1"/>
                </a:solidFill>
                <a:latin typeface="Cambria" pitchFamily="18" charset="0"/>
              </a:rPr>
              <a:t>TINGGAL </a:t>
            </a:r>
          </a:p>
          <a:p>
            <a:pPr marL="269875" indent="-269875">
              <a:spcBef>
                <a:spcPts val="600"/>
              </a:spcBef>
              <a:buFont typeface="Arial" pitchFamily="34" charset="0"/>
              <a:buChar char="•"/>
              <a:defRPr/>
            </a:pPr>
            <a:r>
              <a:rPr lang="en-US" sz="2000" b="1" dirty="0">
                <a:solidFill>
                  <a:schemeClr val="tx1"/>
                </a:solidFill>
                <a:latin typeface="Cambria" pitchFamily="18" charset="0"/>
              </a:rPr>
              <a:t>TANAH </a:t>
            </a:r>
            <a:r>
              <a:rPr lang="en-US" sz="2000" b="1" dirty="0" smtClean="0">
                <a:solidFill>
                  <a:schemeClr val="tx1"/>
                </a:solidFill>
                <a:latin typeface="Cambria" pitchFamily="18" charset="0"/>
              </a:rPr>
              <a:t>AIR </a:t>
            </a:r>
            <a:endParaRPr lang="en-US" sz="2000" b="1" dirty="0">
              <a:solidFill>
                <a:schemeClr val="tx1"/>
              </a:solidFill>
              <a:latin typeface="Cambria" pitchFamily="18" charset="0"/>
            </a:endParaRPr>
          </a:p>
        </p:txBody>
      </p:sp>
      <p:sp>
        <p:nvSpPr>
          <p:cNvPr id="8" name="Right Arrow Callout 7"/>
          <p:cNvSpPr/>
          <p:nvPr/>
        </p:nvSpPr>
        <p:spPr>
          <a:xfrm>
            <a:off x="2576513" y="5181600"/>
            <a:ext cx="2895600" cy="914400"/>
          </a:xfrm>
          <a:prstGeom prst="rightArrowCallout">
            <a:avLst>
              <a:gd name="adj1" fmla="val 25000"/>
              <a:gd name="adj2" fmla="val 25000"/>
              <a:gd name="adj3" fmla="val 25000"/>
              <a:gd name="adj4" fmla="val 83462"/>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Cambria" pitchFamily="18" charset="0"/>
              </a:rPr>
              <a:t>KARENA ADANYA KESAMAAN</a:t>
            </a:r>
          </a:p>
        </p:txBody>
      </p:sp>
      <p:sp>
        <p:nvSpPr>
          <p:cNvPr id="2" name="Down Arrow 1"/>
          <p:cNvSpPr/>
          <p:nvPr/>
        </p:nvSpPr>
        <p:spPr>
          <a:xfrm>
            <a:off x="3957638" y="4527550"/>
            <a:ext cx="309562" cy="4095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95536" y="2132856"/>
            <a:ext cx="2160240" cy="180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400" b="1" dirty="0" smtClean="0">
                <a:solidFill>
                  <a:schemeClr val="bg1"/>
                </a:solidFill>
                <a:latin typeface="Cambria" pitchFamily="18" charset="0"/>
              </a:rPr>
              <a:t>MANUSIA</a:t>
            </a:r>
            <a:endParaRPr lang="en-US" sz="2400" b="1" dirty="0">
              <a:solidFill>
                <a:schemeClr val="bg1"/>
              </a:solidFill>
              <a:latin typeface="Cambria" pitchFamily="18" charset="0"/>
            </a:endParaRPr>
          </a:p>
        </p:txBody>
      </p:sp>
      <p:sp>
        <p:nvSpPr>
          <p:cNvPr id="10" name="Right Arrow 9"/>
          <p:cNvSpPr/>
          <p:nvPr/>
        </p:nvSpPr>
        <p:spPr>
          <a:xfrm>
            <a:off x="2555776" y="2276872"/>
            <a:ext cx="1800200" cy="158417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rPr>
              <a:t>Ikatan Batin</a:t>
            </a:r>
            <a:endParaRPr lang="id-ID" sz="2400" b="1" dirty="0">
              <a:solidFill>
                <a:schemeClr val="tx1"/>
              </a:solidFill>
            </a:endParaRPr>
          </a:p>
        </p:txBody>
      </p:sp>
      <p:sp>
        <p:nvSpPr>
          <p:cNvPr id="11" name="Rectangle 10"/>
          <p:cNvSpPr/>
          <p:nvPr/>
        </p:nvSpPr>
        <p:spPr>
          <a:xfrm>
            <a:off x="5076056" y="764704"/>
            <a:ext cx="1512168" cy="1152128"/>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TANAH KELAHIRAN</a:t>
            </a:r>
            <a:endParaRPr lang="id-ID" b="1" dirty="0">
              <a:solidFill>
                <a:schemeClr val="tx1"/>
              </a:solidFill>
            </a:endParaRPr>
          </a:p>
        </p:txBody>
      </p:sp>
      <p:sp>
        <p:nvSpPr>
          <p:cNvPr id="12" name="Rectangle 11"/>
          <p:cNvSpPr/>
          <p:nvPr/>
        </p:nvSpPr>
        <p:spPr>
          <a:xfrm>
            <a:off x="5004048" y="2564904"/>
            <a:ext cx="1512168" cy="1008112"/>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TEMPAT TINGGAL</a:t>
            </a:r>
            <a:endParaRPr lang="id-ID" b="1" dirty="0">
              <a:solidFill>
                <a:schemeClr val="tx1"/>
              </a:solidFill>
            </a:endParaRPr>
          </a:p>
        </p:txBody>
      </p:sp>
      <p:sp>
        <p:nvSpPr>
          <p:cNvPr id="13" name="Rectangle 12"/>
          <p:cNvSpPr/>
          <p:nvPr/>
        </p:nvSpPr>
        <p:spPr>
          <a:xfrm>
            <a:off x="5148064" y="4509120"/>
            <a:ext cx="1512168" cy="1152128"/>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LINGKUNGAN SOSIAL</a:t>
            </a:r>
            <a:endParaRPr lang="id-ID" b="1" dirty="0">
              <a:solidFill>
                <a:schemeClr val="tx1"/>
              </a:solidFill>
            </a:endParaRPr>
          </a:p>
        </p:txBody>
      </p:sp>
      <p:sp>
        <p:nvSpPr>
          <p:cNvPr id="15" name="Rounded Rectangle 14"/>
          <p:cNvSpPr/>
          <p:nvPr/>
        </p:nvSpPr>
        <p:spPr>
          <a:xfrm>
            <a:off x="7236296" y="764704"/>
            <a:ext cx="1440160" cy="115212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TANAH TUMPAH DARAH</a:t>
            </a:r>
          </a:p>
        </p:txBody>
      </p:sp>
      <p:sp>
        <p:nvSpPr>
          <p:cNvPr id="16" name="Rounded Rectangle 15"/>
          <p:cNvSpPr/>
          <p:nvPr/>
        </p:nvSpPr>
        <p:spPr>
          <a:xfrm>
            <a:off x="7236296" y="2492896"/>
            <a:ext cx="1440160" cy="115212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TANAH AIR</a:t>
            </a:r>
            <a:endParaRPr lang="id-ID" b="1" dirty="0">
              <a:solidFill>
                <a:schemeClr val="bg1"/>
              </a:solidFill>
            </a:endParaRPr>
          </a:p>
        </p:txBody>
      </p:sp>
      <p:sp>
        <p:nvSpPr>
          <p:cNvPr id="17" name="Rounded Rectangle 16"/>
          <p:cNvSpPr/>
          <p:nvPr/>
        </p:nvSpPr>
        <p:spPr>
          <a:xfrm>
            <a:off x="7236296" y="4509120"/>
            <a:ext cx="1440160" cy="115212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KELUARGA SUKU BANGSA</a:t>
            </a:r>
          </a:p>
        </p:txBody>
      </p:sp>
      <p:cxnSp>
        <p:nvCxnSpPr>
          <p:cNvPr id="20" name="Straight Connector 19"/>
          <p:cNvCxnSpPr>
            <a:stCxn id="10" idx="3"/>
          </p:cNvCxnSpPr>
          <p:nvPr/>
        </p:nvCxnSpPr>
        <p:spPr>
          <a:xfrm flipV="1">
            <a:off x="4355976" y="1844824"/>
            <a:ext cx="720080" cy="1224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3"/>
            <a:endCxn id="12" idx="1"/>
          </p:cNvCxnSpPr>
          <p:nvPr/>
        </p:nvCxnSpPr>
        <p:spPr>
          <a:xfrm>
            <a:off x="4355976" y="3068960"/>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 idx="3"/>
          </p:cNvCxnSpPr>
          <p:nvPr/>
        </p:nvCxnSpPr>
        <p:spPr>
          <a:xfrm>
            <a:off x="4355976" y="3068960"/>
            <a:ext cx="792088"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3"/>
            <a:endCxn id="15" idx="1"/>
          </p:cNvCxnSpPr>
          <p:nvPr/>
        </p:nvCxnSpPr>
        <p:spPr>
          <a:xfrm>
            <a:off x="6588224" y="1340768"/>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2" idx="3"/>
            <a:endCxn id="16" idx="1"/>
          </p:cNvCxnSpPr>
          <p:nvPr/>
        </p:nvCxnSpPr>
        <p:spPr>
          <a:xfrm>
            <a:off x="6516216" y="3068960"/>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3"/>
            <a:endCxn id="17" idx="1"/>
          </p:cNvCxnSpPr>
          <p:nvPr/>
        </p:nvCxnSpPr>
        <p:spPr>
          <a:xfrm>
            <a:off x="6660232" y="5085184"/>
            <a:ext cx="576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7776864" cy="4309939"/>
          </a:xfrm>
        </p:spPr>
        <p:txBody>
          <a:bodyPr>
            <a:normAutofit lnSpcReduction="10000"/>
          </a:bodyPr>
          <a:lstStyle/>
          <a:p>
            <a:pPr algn="r">
              <a:buNone/>
            </a:pPr>
            <a:r>
              <a:rPr lang="ar-BH" sz="7200" dirty="0" smtClean="0">
                <a:solidFill>
                  <a:schemeClr val="tx1"/>
                </a:solidFill>
                <a:latin typeface="Arabic Typesetting" pitchFamily="66" charset="-78"/>
                <a:cs typeface="Arabic Typesetting" pitchFamily="66" charset="-78"/>
              </a:rPr>
              <a:t>يٰأٓيّهاالنّاس إنّاخلقنٰكم من ذكر وأنثى وجعلنٰكم شعوبا وقبآئل لتعارفوا إنّ اكرمكم عندالله أتقٰكم إنّ الله عليم خبير</a:t>
            </a:r>
            <a:r>
              <a:rPr lang="id-ID" sz="7200" dirty="0" smtClean="0">
                <a:solidFill>
                  <a:schemeClr val="tx1"/>
                </a:solidFill>
                <a:latin typeface="Arabic Typesetting" pitchFamily="66" charset="-78"/>
                <a:cs typeface="Arabic Typesetting" pitchFamily="66" charset="-78"/>
              </a:rPr>
              <a:t>    </a:t>
            </a:r>
            <a:r>
              <a:rPr lang="ar-BH" sz="3600" dirty="0" smtClean="0">
                <a:solidFill>
                  <a:schemeClr val="tx1"/>
                </a:solidFill>
                <a:latin typeface="Arabic Typesetting" pitchFamily="66" charset="-78"/>
                <a:cs typeface="Arabic Typesetting" pitchFamily="66" charset="-78"/>
              </a:rPr>
              <a:t>(الحجرة</a:t>
            </a:r>
            <a:r>
              <a:rPr lang="ar-BH" sz="7200" dirty="0" smtClean="0">
                <a:solidFill>
                  <a:schemeClr val="tx1"/>
                </a:solidFill>
                <a:latin typeface="Arabic Typesetting" pitchFamily="66" charset="-78"/>
                <a:cs typeface="Arabic Typesetting" pitchFamily="66" charset="-78"/>
              </a:rPr>
              <a:t> </a:t>
            </a:r>
            <a:r>
              <a:rPr lang="ar-BH" sz="3600" dirty="0" smtClean="0">
                <a:solidFill>
                  <a:schemeClr val="tx1"/>
                </a:solidFill>
                <a:latin typeface="Arabic Typesetting" pitchFamily="66" charset="-78"/>
                <a:cs typeface="Arabic Typesetting" pitchFamily="66" charset="-78"/>
              </a:rPr>
              <a:t>١٣)</a:t>
            </a:r>
            <a:endParaRPr lang="id-ID" sz="3600" dirty="0">
              <a:solidFill>
                <a:schemeClr val="tx1"/>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5576" y="2708920"/>
            <a:ext cx="2664296" cy="1152128"/>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latin typeface="Constantia" pitchFamily="18" charset="0"/>
              </a:rPr>
              <a:t>RASA KEBANGSAAN</a:t>
            </a:r>
            <a:endParaRPr lang="id-ID" sz="2400" b="1" dirty="0">
              <a:solidFill>
                <a:schemeClr val="tx1"/>
              </a:solidFill>
              <a:latin typeface="Constantia" pitchFamily="18" charset="0"/>
            </a:endParaRPr>
          </a:p>
        </p:txBody>
      </p:sp>
      <p:sp>
        <p:nvSpPr>
          <p:cNvPr id="5" name="Rectangle 4"/>
          <p:cNvSpPr/>
          <p:nvPr/>
        </p:nvSpPr>
        <p:spPr>
          <a:xfrm>
            <a:off x="4860032" y="1412776"/>
            <a:ext cx="3096344" cy="8640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bg1"/>
                </a:solidFill>
                <a:latin typeface="Constantia" pitchFamily="18" charset="0"/>
              </a:rPr>
              <a:t>CINTA TANAH AIR</a:t>
            </a:r>
            <a:endParaRPr lang="id-ID" sz="2400" b="1" dirty="0">
              <a:solidFill>
                <a:schemeClr val="bg1"/>
              </a:solidFill>
              <a:latin typeface="Constantia" pitchFamily="18" charset="0"/>
            </a:endParaRPr>
          </a:p>
        </p:txBody>
      </p:sp>
      <p:sp>
        <p:nvSpPr>
          <p:cNvPr id="6" name="Rectangle 5"/>
          <p:cNvSpPr/>
          <p:nvPr/>
        </p:nvSpPr>
        <p:spPr>
          <a:xfrm>
            <a:off x="4860032" y="2708920"/>
            <a:ext cx="3096344" cy="11521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bg1"/>
                </a:solidFill>
                <a:latin typeface="Constantia" pitchFamily="18" charset="0"/>
              </a:rPr>
              <a:t>MENGHORMATI &amp; MENGHARGAI PERBEDAAN</a:t>
            </a:r>
            <a:endParaRPr lang="id-ID" sz="2000" b="1" dirty="0">
              <a:solidFill>
                <a:schemeClr val="bg1"/>
              </a:solidFill>
              <a:latin typeface="Constantia" pitchFamily="18" charset="0"/>
            </a:endParaRPr>
          </a:p>
        </p:txBody>
      </p:sp>
      <p:sp>
        <p:nvSpPr>
          <p:cNvPr id="7" name="Rectangle 6"/>
          <p:cNvSpPr/>
          <p:nvPr/>
        </p:nvSpPr>
        <p:spPr>
          <a:xfrm>
            <a:off x="4860032" y="4365104"/>
            <a:ext cx="3096344" cy="11521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bg1"/>
                </a:solidFill>
                <a:latin typeface="Constantia" pitchFamily="18" charset="0"/>
              </a:rPr>
              <a:t>HIDUP BERSAMA</a:t>
            </a:r>
            <a:endParaRPr lang="id-ID" sz="2000" b="1" dirty="0">
              <a:solidFill>
                <a:schemeClr val="bg1"/>
              </a:solidFill>
              <a:latin typeface="Constantia" pitchFamily="18" charset="0"/>
            </a:endParaRPr>
          </a:p>
        </p:txBody>
      </p:sp>
      <p:cxnSp>
        <p:nvCxnSpPr>
          <p:cNvPr id="9" name="Straight Connector 8"/>
          <p:cNvCxnSpPr>
            <a:stCxn id="4" idx="3"/>
            <a:endCxn id="5" idx="1"/>
          </p:cNvCxnSpPr>
          <p:nvPr/>
        </p:nvCxnSpPr>
        <p:spPr>
          <a:xfrm flipV="1">
            <a:off x="3419872" y="1844824"/>
            <a:ext cx="144016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3"/>
            <a:endCxn id="6" idx="1"/>
          </p:cNvCxnSpPr>
          <p:nvPr/>
        </p:nvCxnSpPr>
        <p:spPr>
          <a:xfrm>
            <a:off x="3419872" y="3284984"/>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7" idx="1"/>
          </p:cNvCxnSpPr>
          <p:nvPr/>
        </p:nvCxnSpPr>
        <p:spPr>
          <a:xfrm>
            <a:off x="3491880" y="3284984"/>
            <a:ext cx="1368152" cy="1656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43808" y="1916832"/>
            <a:ext cx="2448272" cy="19442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solidFill>
                  <a:schemeClr val="bg1"/>
                </a:solidFill>
                <a:latin typeface="Constantia" pitchFamily="18" charset="0"/>
              </a:rPr>
              <a:t>IBU  PERTIWI</a:t>
            </a:r>
            <a:endParaRPr lang="id-ID" sz="2800" b="1" dirty="0">
              <a:solidFill>
                <a:schemeClr val="bg1"/>
              </a:solidFill>
              <a:latin typeface="Constantia" pitchFamily="18" charset="0"/>
            </a:endParaRPr>
          </a:p>
        </p:txBody>
      </p:sp>
      <p:sp>
        <p:nvSpPr>
          <p:cNvPr id="5" name="Rounded Rectangle 4"/>
          <p:cNvSpPr/>
          <p:nvPr/>
        </p:nvSpPr>
        <p:spPr>
          <a:xfrm>
            <a:off x="467544" y="1772816"/>
            <a:ext cx="1584176" cy="10801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TANAH TUMPAH DARAH</a:t>
            </a:r>
            <a:endParaRPr lang="id-ID" b="1" dirty="0">
              <a:solidFill>
                <a:schemeClr val="bg1"/>
              </a:solidFill>
            </a:endParaRPr>
          </a:p>
        </p:txBody>
      </p:sp>
      <p:sp>
        <p:nvSpPr>
          <p:cNvPr id="6" name="Rounded Rectangle 5"/>
          <p:cNvSpPr/>
          <p:nvPr/>
        </p:nvSpPr>
        <p:spPr>
          <a:xfrm>
            <a:off x="467544" y="2852936"/>
            <a:ext cx="1584176" cy="10081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bg1"/>
                </a:solidFill>
              </a:rPr>
              <a:t>TANAH AIR</a:t>
            </a:r>
            <a:endParaRPr lang="id-ID" b="1" dirty="0">
              <a:solidFill>
                <a:schemeClr val="bg1"/>
              </a:solidFill>
            </a:endParaRPr>
          </a:p>
        </p:txBody>
      </p:sp>
      <p:sp>
        <p:nvSpPr>
          <p:cNvPr id="7" name="Right Arrow 6"/>
          <p:cNvSpPr/>
          <p:nvPr/>
        </p:nvSpPr>
        <p:spPr>
          <a:xfrm>
            <a:off x="2123728" y="2636912"/>
            <a:ext cx="648072"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5508104" y="2060848"/>
            <a:ext cx="3240360" cy="1656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latin typeface="Constantia" pitchFamily="18" charset="0"/>
              </a:rPr>
              <a:t>YANG “MELAHIRKAN”</a:t>
            </a:r>
          </a:p>
          <a:p>
            <a:pPr algn="ctr"/>
            <a:r>
              <a:rPr lang="id-ID" b="1" dirty="0" smtClean="0">
                <a:solidFill>
                  <a:schemeClr val="tx1"/>
                </a:solidFill>
                <a:latin typeface="Constantia" pitchFamily="18" charset="0"/>
              </a:rPr>
              <a:t>YANG “MENYUSUI” (memberi minum dan makan)</a:t>
            </a:r>
            <a:endParaRPr lang="id-ID" b="1" dirty="0">
              <a:solidFill>
                <a:schemeClr val="tx1"/>
              </a:solidFill>
              <a:latin typeface="Constantia" pitchFamily="18" charset="0"/>
            </a:endParaRPr>
          </a:p>
        </p:txBody>
      </p:sp>
      <p:sp>
        <p:nvSpPr>
          <p:cNvPr id="9" name="TextBox 8"/>
          <p:cNvSpPr txBox="1"/>
          <p:nvPr/>
        </p:nvSpPr>
        <p:spPr>
          <a:xfrm>
            <a:off x="4211960" y="5085184"/>
            <a:ext cx="4536504" cy="1107996"/>
          </a:xfrm>
          <a:prstGeom prst="rect">
            <a:avLst/>
          </a:prstGeom>
          <a:noFill/>
        </p:spPr>
        <p:txBody>
          <a:bodyPr wrap="square" rtlCol="0">
            <a:spAutoFit/>
          </a:bodyPr>
          <a:lstStyle/>
          <a:p>
            <a:pPr algn="r" rtl="1"/>
            <a:r>
              <a:rPr lang="ar-BH" sz="6600" dirty="0" smtClean="0">
                <a:latin typeface="Arabic Typesetting" pitchFamily="66" charset="-78"/>
                <a:cs typeface="Arabic Typesetting" pitchFamily="66" charset="-78"/>
              </a:rPr>
              <a:t>حبّ الوطن من الإيمان</a:t>
            </a:r>
            <a:endParaRPr lang="id-ID" sz="6600" dirty="0">
              <a:latin typeface="Arabic Typesetting" pitchFamily="66" charset="-78"/>
              <a:cs typeface="Arabic Typesetting" pitchFamily="66" charset="-78"/>
            </a:endParaRPr>
          </a:p>
        </p:txBody>
      </p:sp>
      <p:sp>
        <p:nvSpPr>
          <p:cNvPr id="10" name="Oval 9"/>
          <p:cNvSpPr/>
          <p:nvPr/>
        </p:nvSpPr>
        <p:spPr>
          <a:xfrm>
            <a:off x="467544" y="4653136"/>
            <a:ext cx="1800200" cy="1440160"/>
          </a:xfrm>
          <a:prstGeom prst="ellips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5400" dirty="0" smtClean="0">
                <a:solidFill>
                  <a:schemeClr val="tx1"/>
                </a:solidFill>
                <a:latin typeface="Arabic Typesetting" pitchFamily="66" charset="-78"/>
                <a:cs typeface="Arabic Typesetting" pitchFamily="66" charset="-78"/>
              </a:rPr>
              <a:t>الوطن</a:t>
            </a:r>
            <a:endParaRPr lang="id-ID" sz="5400" dirty="0">
              <a:solidFill>
                <a:schemeClr val="tx1"/>
              </a:solidFill>
            </a:endParaRPr>
          </a:p>
        </p:txBody>
      </p:sp>
      <p:sp>
        <p:nvSpPr>
          <p:cNvPr id="11" name="Down Arrow 10"/>
          <p:cNvSpPr/>
          <p:nvPr/>
        </p:nvSpPr>
        <p:spPr>
          <a:xfrm>
            <a:off x="1187624" y="4077072"/>
            <a:ext cx="288032"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ight Arrow 11"/>
          <p:cNvSpPr/>
          <p:nvPr/>
        </p:nvSpPr>
        <p:spPr>
          <a:xfrm>
            <a:off x="2483768" y="5445224"/>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1619672" y="404664"/>
            <a:ext cx="61926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800" b="1" dirty="0" smtClean="0">
                <a:solidFill>
                  <a:schemeClr val="tx1"/>
                </a:solidFill>
                <a:latin typeface="Constantia" pitchFamily="18" charset="0"/>
              </a:rPr>
              <a:t>CINTA TANAH  AIR</a:t>
            </a:r>
            <a:endParaRPr lang="id-ID" sz="4800" b="1" dirty="0">
              <a:solidFill>
                <a:schemeClr val="tx1"/>
              </a:solidFill>
              <a:latin typeface="Constant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7945</TotalTime>
  <Words>959</Words>
  <Application>Microsoft Office PowerPoint</Application>
  <PresentationFormat>On-screen Show (4:3)</PresentationFormat>
  <Paragraphs>157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Trek</vt:lpstr>
      <vt:lpstr>ISLAM DAN KEBANGSAAN  A. Rosyid Al Atok Kepala Pusat Pengkajian Pancasila  Universitas Negeri Malang   2 Agustus 2017 Sarasehan Nasional  dalam rangka MTQMN XV di Universitas Negeri Malang </vt:lpstr>
      <vt:lpstr>Slide 2</vt:lpstr>
      <vt:lpstr>Slide 3</vt:lpstr>
      <vt:lpstr>Slide 4</vt:lpstr>
      <vt:lpstr>Slide 5</vt:lpstr>
      <vt:lpstr>Slide 6</vt:lpstr>
      <vt:lpstr>Slide 7</vt:lpstr>
      <vt:lpstr>Slide 8</vt:lpstr>
      <vt:lpstr>Slide 9</vt:lpstr>
      <vt:lpstr>Slide 10</vt:lpstr>
      <vt:lpstr>Slide 11</vt:lpstr>
      <vt:lpstr>CINTA NABI SAW KEPADA KOTA MADINAH</vt:lpstr>
      <vt:lpstr> MEMBELA TANAH AIR</vt:lpstr>
      <vt:lpstr>MENGHORMATI dan  MENGHARGAI perbedaan</vt:lpstr>
      <vt:lpstr>Slide 15</vt:lpstr>
      <vt:lpstr>Slide 16</vt:lpstr>
      <vt:lpstr>Slide 17</vt:lpstr>
      <vt:lpstr>hidup bersama </vt:lpstr>
      <vt:lpstr>PIAGAM MADINAH</vt:lpstr>
      <vt:lpstr>Slide 20</vt:lpstr>
      <vt:lpstr>Slide 21</vt:lpstr>
      <vt:lpstr>Slide 22</vt:lpstr>
      <vt:lpstr>LARANGAN CHAUVINIS  Merasa sebagai bangsa yang paling unggul paling  baik</vt:lpstr>
      <vt:lpstr>LARANGAN ASHABIYAH (FANATISME SUKU)</vt:lpstr>
      <vt:lpstr>Slide 25</vt:lpstr>
      <vt:lpstr>Kerajaan-kerajaan Islam Nusantara</vt:lpstr>
      <vt:lpstr>Slide 27</vt:lpstr>
      <vt:lpstr>ISLAM DALAM PERGERAKAN NASIONAL</vt:lpstr>
      <vt:lpstr>Sidang BPUPKI 1945</vt:lpstr>
      <vt:lpstr>Slide 30</vt:lpstr>
      <vt:lpstr>Slide 31</vt:lpstr>
      <vt:lpstr>Slide 32</vt:lpstr>
      <vt:lpstr>Slide 33</vt:lpstr>
      <vt:lpstr>Slide 34</vt:lpstr>
      <vt:lpstr>Slide 35</vt:lpstr>
      <vt:lpstr>Mempertahankan Kemerdekaan</vt:lpstr>
      <vt:lpstr>Slide 37</vt:lpstr>
      <vt:lpstr>Slide 38</vt:lpstr>
      <vt:lpstr>ANCAMAN terhadap  KEBANGSAAN INDONESIA</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DAN KEBANGSAAN  A. Rosyid Al Atok Kepala Pusat Pengkajian Pancasila  Universitas Negeri Malang   2 Agustus 2017 Sarasehan Nasional  dalam rangka MTQMN XV di Universitas Negeri Malang</dc:title>
  <dc:creator>pinkprint</dc:creator>
  <cp:lastModifiedBy>pinkprint</cp:lastModifiedBy>
  <cp:revision>31</cp:revision>
  <dcterms:created xsi:type="dcterms:W3CDTF">2017-07-27T05:12:29Z</dcterms:created>
  <dcterms:modified xsi:type="dcterms:W3CDTF">2017-08-02T00:44:27Z</dcterms:modified>
</cp:coreProperties>
</file>